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96" r:id="rId1"/>
  </p:sldMasterIdLst>
  <p:notesMasterIdLst>
    <p:notesMasterId r:id="rId18"/>
  </p:notesMasterIdLst>
  <p:sldIdLst>
    <p:sldId id="256" r:id="rId2"/>
    <p:sldId id="1404" r:id="rId3"/>
    <p:sldId id="1414" r:id="rId4"/>
    <p:sldId id="277" r:id="rId5"/>
    <p:sldId id="264" r:id="rId6"/>
    <p:sldId id="273" r:id="rId7"/>
    <p:sldId id="269" r:id="rId8"/>
    <p:sldId id="274" r:id="rId9"/>
    <p:sldId id="270" r:id="rId10"/>
    <p:sldId id="275" r:id="rId11"/>
    <p:sldId id="276" r:id="rId12"/>
    <p:sldId id="1418" r:id="rId13"/>
    <p:sldId id="266" r:id="rId14"/>
    <p:sldId id="267" r:id="rId15"/>
    <p:sldId id="257" r:id="rId16"/>
    <p:sldId id="141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A39F"/>
    <a:srgbClr val="27CED7"/>
    <a:srgbClr val="42BA97"/>
    <a:srgbClr val="2683C6"/>
    <a:srgbClr val="1AB9F4"/>
    <a:srgbClr val="3E88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3"/>
    <p:restoredTop sz="80360"/>
  </p:normalViewPr>
  <p:slideViewPr>
    <p:cSldViewPr snapToGrid="0" snapToObjects="1">
      <p:cViewPr>
        <p:scale>
          <a:sx n="89" d="100"/>
          <a:sy n="89" d="100"/>
        </p:scale>
        <p:origin x="1664"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75BDD4-56BA-6F40-8196-9C636CCA5C6C}" type="datetimeFigureOut">
              <a:rPr lang="nl-NL" smtClean="0"/>
              <a:t>21-04-2022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8A15F-DAE0-374C-B194-E122F0EFEAD0}" type="slidenum">
              <a:rPr lang="nl-NL" smtClean="0"/>
              <a:t>‹nr.›</a:t>
            </a:fld>
            <a:endParaRPr lang="nl-NL"/>
          </a:p>
        </p:txBody>
      </p:sp>
    </p:spTree>
    <p:extLst>
      <p:ext uri="{BB962C8B-B14F-4D97-AF65-F5344CB8AC3E}">
        <p14:creationId xmlns:p14="http://schemas.microsoft.com/office/powerpoint/2010/main" val="140453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1</a:t>
            </a:fld>
            <a:endParaRPr lang="nl-NL"/>
          </a:p>
        </p:txBody>
      </p:sp>
    </p:spTree>
    <p:extLst>
      <p:ext uri="{BB962C8B-B14F-4D97-AF65-F5344CB8AC3E}">
        <p14:creationId xmlns:p14="http://schemas.microsoft.com/office/powerpoint/2010/main" val="514468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Soft enforcing: incorporating PDE in loss function.  Stream function = vector potential is divergence free by construction. Curl of stream function is velocity field. </a:t>
            </a:r>
          </a:p>
          <a:p>
            <a:endParaRPr lang="nl-NL" dirty="0"/>
          </a:p>
          <a:p>
            <a:endParaRPr lang="nl-NL" dirty="0"/>
          </a:p>
          <a:p>
            <a:r>
              <a:rPr lang="nl-NL" dirty="0"/>
              <a:t>Hard </a:t>
            </a:r>
            <a:r>
              <a:rPr lang="nl-NL" dirty="0" err="1"/>
              <a:t>enforcing</a:t>
            </a:r>
            <a:r>
              <a:rPr lang="nl-NL" dirty="0"/>
              <a:t>: </a:t>
            </a:r>
            <a:r>
              <a:rPr lang="nl-NL" dirty="0" err="1"/>
              <a:t>Learn</a:t>
            </a:r>
            <a:r>
              <a:rPr lang="nl-NL" dirty="0"/>
              <a:t> vector </a:t>
            </a:r>
            <a:r>
              <a:rPr lang="nl-NL" dirty="0" err="1"/>
              <a:t>potential</a:t>
            </a:r>
            <a:r>
              <a:rPr lang="nl-NL" dirty="0"/>
              <a:t> </a:t>
            </a:r>
            <a:r>
              <a:rPr lang="nl-NL" dirty="0" err="1"/>
              <a:t>from</a:t>
            </a:r>
            <a:r>
              <a:rPr lang="nl-NL" dirty="0"/>
              <a:t> latent </a:t>
            </a:r>
            <a:r>
              <a:rPr lang="nl-NL" dirty="0" err="1"/>
              <a:t>space</a:t>
            </a:r>
            <a:r>
              <a:rPr lang="nl-NL" dirty="0"/>
              <a:t> </a:t>
            </a:r>
            <a:r>
              <a:rPr lang="nl-NL" dirty="0" err="1"/>
              <a:t>representation</a:t>
            </a:r>
            <a:r>
              <a:rPr lang="nl-NL" dirty="0"/>
              <a:t>. </a:t>
            </a:r>
            <a:r>
              <a:rPr lang="nl-NL" dirty="0" err="1"/>
              <a:t>Enforced</a:t>
            </a:r>
            <a:r>
              <a:rPr lang="nl-NL" dirty="0"/>
              <a:t> </a:t>
            </a:r>
            <a:r>
              <a:rPr lang="nl-NL" dirty="0" err="1"/>
              <a:t>periodic</a:t>
            </a:r>
            <a:r>
              <a:rPr lang="nl-NL" dirty="0"/>
              <a:t> BC </a:t>
            </a:r>
            <a:r>
              <a:rPr lang="nl-NL" dirty="0" err="1"/>
              <a:t>with</a:t>
            </a:r>
            <a:r>
              <a:rPr lang="nl-NL" dirty="0"/>
              <a:t> </a:t>
            </a:r>
            <a:r>
              <a:rPr lang="nl-NL" dirty="0" err="1"/>
              <a:t>numerical</a:t>
            </a:r>
            <a:r>
              <a:rPr lang="nl-NL" dirty="0"/>
              <a:t> stencil </a:t>
            </a:r>
            <a:r>
              <a:rPr lang="nl-NL" dirty="0" err="1"/>
              <a:t>and</a:t>
            </a:r>
            <a:r>
              <a:rPr lang="nl-NL" dirty="0"/>
              <a:t> </a:t>
            </a:r>
            <a:r>
              <a:rPr lang="nl-NL" dirty="0" err="1"/>
              <a:t>ghostcells</a:t>
            </a:r>
            <a:r>
              <a:rPr lang="nl-NL" dirty="0"/>
              <a:t>. </a:t>
            </a:r>
            <a:r>
              <a:rPr lang="nl-NL" dirty="0" err="1"/>
              <a:t>Compute</a:t>
            </a:r>
            <a:r>
              <a:rPr lang="nl-NL" dirty="0"/>
              <a:t> </a:t>
            </a:r>
            <a:r>
              <a:rPr lang="nl-NL" dirty="0" err="1"/>
              <a:t>spatial</a:t>
            </a:r>
            <a:r>
              <a:rPr lang="nl-NL" dirty="0"/>
              <a:t> </a:t>
            </a:r>
            <a:r>
              <a:rPr lang="nl-NL" dirty="0" err="1"/>
              <a:t>derivatives</a:t>
            </a:r>
            <a:r>
              <a:rPr lang="nl-NL" dirty="0"/>
              <a:t> </a:t>
            </a:r>
            <a:r>
              <a:rPr lang="nl-NL" dirty="0" err="1"/>
              <a:t>by</a:t>
            </a:r>
            <a:r>
              <a:rPr lang="nl-NL" dirty="0"/>
              <a:t> non-</a:t>
            </a:r>
            <a:r>
              <a:rPr lang="nl-NL" dirty="0" err="1"/>
              <a:t>trainable</a:t>
            </a:r>
            <a:r>
              <a:rPr lang="nl-NL" dirty="0"/>
              <a:t> CNN </a:t>
            </a:r>
            <a:r>
              <a:rPr lang="nl-NL" dirty="0" err="1"/>
              <a:t>kernels</a:t>
            </a:r>
            <a:r>
              <a:rPr lang="nl-NL" dirty="0"/>
              <a:t> </a:t>
            </a:r>
            <a:r>
              <a:rPr lang="nl-NL" dirty="0" err="1"/>
              <a:t>that</a:t>
            </a:r>
            <a:r>
              <a:rPr lang="nl-NL" dirty="0"/>
              <a:t> </a:t>
            </a:r>
            <a:r>
              <a:rPr lang="nl-NL" dirty="0" err="1"/>
              <a:t>represent</a:t>
            </a:r>
            <a:r>
              <a:rPr lang="nl-NL" dirty="0"/>
              <a:t> </a:t>
            </a:r>
            <a:r>
              <a:rPr lang="nl-NL" dirty="0" err="1"/>
              <a:t>finite</a:t>
            </a:r>
            <a:r>
              <a:rPr lang="nl-NL" dirty="0"/>
              <a:t> </a:t>
            </a:r>
            <a:r>
              <a:rPr lang="nl-NL" dirty="0" err="1"/>
              <a:t>difference</a:t>
            </a:r>
            <a:r>
              <a:rPr lang="nl-NL" dirty="0"/>
              <a:t> stencil. </a:t>
            </a:r>
            <a:r>
              <a:rPr lang="nl-NL" dirty="0" err="1"/>
              <a:t>Compute</a:t>
            </a:r>
            <a:r>
              <a:rPr lang="nl-NL" dirty="0"/>
              <a:t> </a:t>
            </a:r>
            <a:r>
              <a:rPr lang="nl-NL" dirty="0" err="1"/>
              <a:t>curl</a:t>
            </a:r>
            <a:r>
              <a:rPr lang="nl-NL" dirty="0"/>
              <a:t> of vector </a:t>
            </a:r>
            <a:r>
              <a:rPr lang="nl-NL" dirty="0" err="1"/>
              <a:t>potential</a:t>
            </a:r>
            <a:r>
              <a:rPr lang="nl-NL" dirty="0"/>
              <a:t> </a:t>
            </a:r>
            <a:r>
              <a:rPr lang="nl-NL" dirty="0" err="1"/>
              <a:t>to</a:t>
            </a:r>
            <a:r>
              <a:rPr lang="nl-NL" dirty="0"/>
              <a:t> </a:t>
            </a:r>
            <a:r>
              <a:rPr lang="nl-NL" dirty="0" err="1"/>
              <a:t>obtain</a:t>
            </a:r>
            <a:r>
              <a:rPr lang="nl-NL" dirty="0"/>
              <a:t> </a:t>
            </a:r>
            <a:r>
              <a:rPr lang="nl-NL" dirty="0" err="1"/>
              <a:t>velocity</a:t>
            </a:r>
            <a:r>
              <a:rPr lang="nl-NL" dirty="0"/>
              <a:t> field. </a:t>
            </a:r>
            <a:r>
              <a:rPr lang="nl-NL" dirty="0" err="1"/>
              <a:t>Loss</a:t>
            </a:r>
            <a:r>
              <a:rPr lang="nl-NL" dirty="0"/>
              <a:t> </a:t>
            </a:r>
            <a:r>
              <a:rPr lang="nl-NL" dirty="0" err="1"/>
              <a:t>function</a:t>
            </a:r>
            <a:r>
              <a:rPr lang="nl-NL" dirty="0"/>
              <a:t> is </a:t>
            </a:r>
            <a:r>
              <a:rPr lang="nl-NL" dirty="0" err="1"/>
              <a:t>purely</a:t>
            </a:r>
            <a:r>
              <a:rPr lang="nl-NL" dirty="0"/>
              <a:t> data </a:t>
            </a:r>
            <a:r>
              <a:rPr lang="nl-NL" dirty="0" err="1"/>
              <a:t>driven</a:t>
            </a:r>
            <a:r>
              <a:rPr lang="nl-NL" dirty="0"/>
              <a:t>. No </a:t>
            </a:r>
            <a:r>
              <a:rPr lang="nl-NL" dirty="0" err="1"/>
              <a:t>total</a:t>
            </a:r>
            <a:r>
              <a:rPr lang="nl-NL" dirty="0"/>
              <a:t> </a:t>
            </a:r>
            <a:r>
              <a:rPr lang="nl-NL" dirty="0" err="1"/>
              <a:t>conservation</a:t>
            </a:r>
            <a:r>
              <a:rPr lang="nl-NL" dirty="0"/>
              <a:t> of </a:t>
            </a:r>
            <a:r>
              <a:rPr lang="nl-NL" dirty="0" err="1"/>
              <a:t>mass</a:t>
            </a:r>
            <a:r>
              <a:rPr lang="nl-NL" dirty="0"/>
              <a:t> (</a:t>
            </a:r>
            <a:r>
              <a:rPr lang="nl-NL" dirty="0" err="1"/>
              <a:t>discretization</a:t>
            </a:r>
            <a:r>
              <a:rPr lang="nl-NL" dirty="0"/>
              <a:t> error) but </a:t>
            </a:r>
            <a:r>
              <a:rPr lang="nl-NL" dirty="0" err="1"/>
              <a:t>less</a:t>
            </a:r>
            <a:r>
              <a:rPr lang="nl-NL" dirty="0"/>
              <a:t> </a:t>
            </a:r>
            <a:r>
              <a:rPr lang="nl-NL" dirty="0" err="1"/>
              <a:t>than</a:t>
            </a:r>
            <a:r>
              <a:rPr lang="nl-NL" dirty="0"/>
              <a:t> without hard </a:t>
            </a:r>
            <a:r>
              <a:rPr lang="nl-NL" dirty="0" err="1"/>
              <a:t>physical</a:t>
            </a:r>
            <a:r>
              <a:rPr lang="nl-NL" dirty="0"/>
              <a:t> </a:t>
            </a:r>
            <a:r>
              <a:rPr lang="nl-NL" dirty="0" err="1"/>
              <a:t>constaints</a:t>
            </a:r>
            <a:r>
              <a:rPr lang="nl-NL" dirty="0"/>
              <a:t>. </a:t>
            </a:r>
          </a:p>
          <a:p>
            <a:endParaRPr lang="nl-NL" dirty="0"/>
          </a:p>
          <a:p>
            <a:r>
              <a:rPr lang="nl-NL" dirty="0"/>
              <a:t>Data-free model </a:t>
            </a:r>
            <a:r>
              <a:rPr lang="nl-NL" dirty="0">
                <a:sym typeface="Wingdings" pitchFamily="2" charset="2"/>
              </a:rPr>
              <a:t> Blood flow (pipe, </a:t>
            </a:r>
            <a:r>
              <a:rPr lang="nl-NL" dirty="0" err="1">
                <a:sym typeface="Wingdings" pitchFamily="2" charset="2"/>
              </a:rPr>
              <a:t>stenosis</a:t>
            </a:r>
            <a:r>
              <a:rPr lang="nl-NL" dirty="0">
                <a:sym typeface="Wingdings" pitchFamily="2" charset="2"/>
              </a:rPr>
              <a:t>, </a:t>
            </a:r>
            <a:r>
              <a:rPr lang="nl-NL" dirty="0" err="1">
                <a:sym typeface="Wingdings" pitchFamily="2" charset="2"/>
              </a:rPr>
              <a:t>aneurysm</a:t>
            </a:r>
            <a:r>
              <a:rPr lang="nl-NL" dirty="0">
                <a:sym typeface="Wingdings" pitchFamily="2" charset="2"/>
              </a:rPr>
              <a:t>) </a:t>
            </a:r>
            <a:r>
              <a:rPr lang="nl-NL" dirty="0" err="1">
                <a:sym typeface="Wingdings" pitchFamily="2" charset="2"/>
              </a:rPr>
              <a:t>purely</a:t>
            </a:r>
            <a:r>
              <a:rPr lang="nl-NL" dirty="0">
                <a:sym typeface="Wingdings" pitchFamily="2" charset="2"/>
              </a:rPr>
              <a:t> data </a:t>
            </a:r>
            <a:r>
              <a:rPr lang="nl-NL" dirty="0" err="1">
                <a:sym typeface="Wingdings" pitchFamily="2" charset="2"/>
              </a:rPr>
              <a:t>driven</a:t>
            </a:r>
            <a:r>
              <a:rPr lang="nl-NL" dirty="0">
                <a:sym typeface="Wingdings" pitchFamily="2" charset="2"/>
              </a:rPr>
              <a:t> is </a:t>
            </a:r>
            <a:r>
              <a:rPr lang="nl-NL" dirty="0" err="1">
                <a:sym typeface="Wingdings" pitchFamily="2" charset="2"/>
              </a:rPr>
              <a:t>slightly</a:t>
            </a:r>
            <a:r>
              <a:rPr lang="nl-NL" dirty="0">
                <a:sym typeface="Wingdings" pitchFamily="2" charset="2"/>
              </a:rPr>
              <a:t> more accurate (but </a:t>
            </a:r>
            <a:r>
              <a:rPr lang="nl-NL" dirty="0" err="1">
                <a:sym typeface="Wingdings" pitchFamily="2" charset="2"/>
              </a:rPr>
              <a:t>need</a:t>
            </a:r>
            <a:r>
              <a:rPr lang="nl-NL" dirty="0">
                <a:sym typeface="Wingdings" pitchFamily="2" charset="2"/>
              </a:rPr>
              <a:t> </a:t>
            </a:r>
            <a:r>
              <a:rPr lang="nl-NL" dirty="0" err="1">
                <a:sym typeface="Wingdings" pitchFamily="2" charset="2"/>
              </a:rPr>
              <a:t>for</a:t>
            </a:r>
            <a:r>
              <a:rPr lang="nl-NL" dirty="0">
                <a:sym typeface="Wingdings" pitchFamily="2" charset="2"/>
              </a:rPr>
              <a:t> </a:t>
            </a:r>
            <a:r>
              <a:rPr lang="nl-NL" dirty="0" err="1">
                <a:sym typeface="Wingdings" pitchFamily="2" charset="2"/>
              </a:rPr>
              <a:t>simulation</a:t>
            </a:r>
            <a:r>
              <a:rPr lang="nl-NL" dirty="0">
                <a:sym typeface="Wingdings" pitchFamily="2" charset="2"/>
              </a:rPr>
              <a:t> data, </a:t>
            </a:r>
            <a:r>
              <a:rPr lang="nl-NL" dirty="0" err="1">
                <a:sym typeface="Wingdings" pitchFamily="2" charset="2"/>
              </a:rPr>
              <a:t>to</a:t>
            </a:r>
            <a:r>
              <a:rPr lang="nl-NL" dirty="0">
                <a:sym typeface="Wingdings" pitchFamily="2" charset="2"/>
              </a:rPr>
              <a:t> </a:t>
            </a:r>
            <a:r>
              <a:rPr lang="nl-NL" dirty="0" err="1">
                <a:sym typeface="Wingdings" pitchFamily="2" charset="2"/>
              </a:rPr>
              <a:t>calculate</a:t>
            </a:r>
            <a:r>
              <a:rPr lang="nl-NL" dirty="0">
                <a:sym typeface="Wingdings" pitchFamily="2" charset="2"/>
              </a:rPr>
              <a:t> </a:t>
            </a:r>
            <a:r>
              <a:rPr lang="nl-NL" dirty="0" err="1">
                <a:sym typeface="Wingdings" pitchFamily="2" charset="2"/>
              </a:rPr>
              <a:t>loss</a:t>
            </a:r>
            <a:r>
              <a:rPr lang="nl-NL" dirty="0">
                <a:sym typeface="Wingdings" pitchFamily="2" charset="2"/>
              </a:rPr>
              <a:t>). </a:t>
            </a:r>
            <a:r>
              <a:rPr lang="nl-NL" dirty="0" err="1">
                <a:sym typeface="Wingdings" pitchFamily="2" charset="2"/>
              </a:rPr>
              <a:t>Only</a:t>
            </a:r>
            <a:r>
              <a:rPr lang="nl-NL" dirty="0">
                <a:sym typeface="Wingdings" pitchFamily="2" charset="2"/>
              </a:rPr>
              <a:t> soft </a:t>
            </a:r>
            <a:r>
              <a:rPr lang="nl-NL" dirty="0" err="1">
                <a:sym typeface="Wingdings" pitchFamily="2" charset="2"/>
              </a:rPr>
              <a:t>physical</a:t>
            </a:r>
            <a:r>
              <a:rPr lang="nl-NL" dirty="0">
                <a:sym typeface="Wingdings" pitchFamily="2" charset="2"/>
              </a:rPr>
              <a:t> </a:t>
            </a:r>
            <a:r>
              <a:rPr lang="nl-NL" dirty="0" err="1">
                <a:sym typeface="Wingdings" pitchFamily="2" charset="2"/>
              </a:rPr>
              <a:t>constraints</a:t>
            </a:r>
            <a:r>
              <a:rPr lang="nl-NL" dirty="0">
                <a:sym typeface="Wingdings" pitchFamily="2" charset="2"/>
              </a:rPr>
              <a:t> gave </a:t>
            </a:r>
            <a:r>
              <a:rPr lang="nl-NL" dirty="0" err="1">
                <a:sym typeface="Wingdings" pitchFamily="2" charset="2"/>
              </a:rPr>
              <a:t>violation</a:t>
            </a:r>
            <a:r>
              <a:rPr lang="nl-NL" dirty="0">
                <a:sym typeface="Wingdings" pitchFamily="2" charset="2"/>
              </a:rPr>
              <a:t> of no-slip </a:t>
            </a:r>
            <a:r>
              <a:rPr lang="nl-NL" dirty="0" err="1">
                <a:sym typeface="Wingdings" pitchFamily="2" charset="2"/>
              </a:rPr>
              <a:t>wall</a:t>
            </a:r>
            <a:r>
              <a:rPr lang="nl-NL" dirty="0">
                <a:sym typeface="Wingdings" pitchFamily="2" charset="2"/>
              </a:rPr>
              <a:t> </a:t>
            </a:r>
            <a:r>
              <a:rPr lang="nl-NL" dirty="0" err="1">
                <a:sym typeface="Wingdings" pitchFamily="2" charset="2"/>
              </a:rPr>
              <a:t>condition</a:t>
            </a:r>
            <a:r>
              <a:rPr lang="nl-NL" dirty="0">
                <a:sym typeface="Wingdings" pitchFamily="2" charset="2"/>
              </a:rPr>
              <a:t>. </a:t>
            </a:r>
            <a:r>
              <a:rPr lang="nl-NL" dirty="0" err="1">
                <a:sym typeface="Wingdings" pitchFamily="2" charset="2"/>
              </a:rPr>
              <a:t>Only</a:t>
            </a:r>
            <a:r>
              <a:rPr lang="nl-NL" dirty="0">
                <a:sym typeface="Wingdings" pitchFamily="2" charset="2"/>
              </a:rPr>
              <a:t> </a:t>
            </a:r>
            <a:r>
              <a:rPr lang="nl-NL" dirty="0" err="1">
                <a:sym typeface="Wingdings" pitchFamily="2" charset="2"/>
              </a:rPr>
              <a:t>implemented</a:t>
            </a:r>
            <a:r>
              <a:rPr lang="nl-NL" dirty="0">
                <a:sym typeface="Wingdings" pitchFamily="2" charset="2"/>
              </a:rPr>
              <a:t> steady state </a:t>
            </a:r>
            <a:r>
              <a:rPr lang="nl-NL" dirty="0" err="1">
                <a:sym typeface="Wingdings" pitchFamily="2" charset="2"/>
              </a:rPr>
              <a:t>dirichlet</a:t>
            </a:r>
            <a:r>
              <a:rPr lang="nl-NL" dirty="0">
                <a:sym typeface="Wingdings" pitchFamily="2" charset="2"/>
              </a:rPr>
              <a:t> BC. </a:t>
            </a:r>
          </a:p>
          <a:p>
            <a:endParaRPr lang="nl-NL" dirty="0">
              <a:sym typeface="Wingdings" pitchFamily="2" charset="2"/>
            </a:endParaRPr>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10</a:t>
            </a:fld>
            <a:endParaRPr lang="nl-NL"/>
          </a:p>
        </p:txBody>
      </p:sp>
    </p:spTree>
    <p:extLst>
      <p:ext uri="{BB962C8B-B14F-4D97-AF65-F5344CB8AC3E}">
        <p14:creationId xmlns:p14="http://schemas.microsoft.com/office/powerpoint/2010/main" val="4088122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Simple geometries (rectangular) but different flow patterns </a:t>
            </a:r>
          </a:p>
          <a:p>
            <a:r>
              <a:rPr lang="en-GB" dirty="0"/>
              <a:t>Two options for general architecture: CNN or </a:t>
            </a:r>
            <a:r>
              <a:rPr lang="en-GB" dirty="0" err="1"/>
              <a:t>CNN+Autoencoder</a:t>
            </a:r>
            <a:r>
              <a:rPr lang="en-GB" dirty="0"/>
              <a:t> </a:t>
            </a:r>
          </a:p>
          <a:p>
            <a:r>
              <a:rPr lang="en-GB" dirty="0"/>
              <a:t>Many options for time evolution: NN, LSTM, GRU, CNN </a:t>
            </a:r>
          </a:p>
          <a:p>
            <a:r>
              <a:rPr lang="en-GB" dirty="0"/>
              <a:t>Purely </a:t>
            </a:r>
            <a:r>
              <a:rPr lang="en-GB" dirty="0" err="1"/>
              <a:t>datadriven</a:t>
            </a:r>
            <a:r>
              <a:rPr lang="en-GB" dirty="0"/>
              <a:t> models are highly dependent on training data set because lack connectivity with physics</a:t>
            </a:r>
          </a:p>
          <a:p>
            <a:r>
              <a:rPr lang="en-GB" dirty="0"/>
              <a:t>Hard/soft or combination of enforcing physics to increase generalizability </a:t>
            </a:r>
          </a:p>
          <a:p>
            <a:endParaRPr lang="en-GB" dirty="0"/>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11</a:t>
            </a:fld>
            <a:endParaRPr lang="nl-NL"/>
          </a:p>
        </p:txBody>
      </p:sp>
    </p:spTree>
    <p:extLst>
      <p:ext uri="{BB962C8B-B14F-4D97-AF65-F5344CB8AC3E}">
        <p14:creationId xmlns:p14="http://schemas.microsoft.com/office/powerpoint/2010/main" val="248324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en" dirty="0"/>
              <a:t>Which ML network architecture can predict consecutive time steps of time-dependent flow the most accurate? </a:t>
            </a:r>
          </a:p>
          <a:p>
            <a:pPr marL="171450" indent="-171450">
              <a:buFont typeface="Arial" panose="020B0604020202020204" pitchFamily="34" charset="0"/>
              <a:buChar char="•"/>
            </a:pPr>
            <a:r>
              <a:rPr lang="en" dirty="0"/>
              <a:t>Can the network produce accurate results for a range of physically relevant boundary conditions and material parameters? </a:t>
            </a:r>
          </a:p>
          <a:p>
            <a:pPr marL="171450" indent="-171450">
              <a:buFont typeface="Arial" panose="020B0604020202020204" pitchFamily="34" charset="0"/>
              <a:buChar char="•"/>
            </a:pPr>
            <a:r>
              <a:rPr lang="en" dirty="0"/>
              <a:t>How much can computational domains differ while retaining accuracy?</a:t>
            </a:r>
          </a:p>
          <a:p>
            <a:pPr marL="171450" indent="-171450">
              <a:buFont typeface="Arial" panose="020B0604020202020204" pitchFamily="34" charset="0"/>
              <a:buChar char="•"/>
            </a:pPr>
            <a:r>
              <a:rPr lang="en" dirty="0"/>
              <a:t>How robust is the network in terms of image resolution and time </a:t>
            </a:r>
            <a:r>
              <a:rPr lang="en" dirty="0" err="1"/>
              <a:t>stepsize</a:t>
            </a:r>
            <a:r>
              <a:rPr lang="en" dirty="0"/>
              <a:t>? </a:t>
            </a:r>
            <a:endParaRPr lang="nl-NL" dirty="0"/>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12</a:t>
            </a:fld>
            <a:endParaRPr lang="nl-NL"/>
          </a:p>
        </p:txBody>
      </p:sp>
    </p:spTree>
    <p:extLst>
      <p:ext uri="{BB962C8B-B14F-4D97-AF65-F5344CB8AC3E}">
        <p14:creationId xmlns:p14="http://schemas.microsoft.com/office/powerpoint/2010/main" val="1372844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13</a:t>
            </a:fld>
            <a:endParaRPr lang="nl-NL"/>
          </a:p>
        </p:txBody>
      </p:sp>
    </p:spTree>
    <p:extLst>
      <p:ext uri="{BB962C8B-B14F-4D97-AF65-F5344CB8AC3E}">
        <p14:creationId xmlns:p14="http://schemas.microsoft.com/office/powerpoint/2010/main" val="2441833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en-GB" dirty="0"/>
              <a:t>Vary boundary conditions and material parameters in physically relevant range</a:t>
            </a:r>
          </a:p>
          <a:p>
            <a:pPr lvl="1"/>
            <a:r>
              <a:rPr lang="en-GB" dirty="0"/>
              <a:t>Slight variations in geometry (channel width)</a:t>
            </a:r>
          </a:p>
          <a:p>
            <a:pPr lvl="1"/>
            <a:r>
              <a:rPr lang="en-GB" dirty="0"/>
              <a:t>Introduce alterations in geometry; aneurysm or stenosis?</a:t>
            </a:r>
          </a:p>
          <a:p>
            <a:endParaRPr lang="en-GB" dirty="0"/>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14</a:t>
            </a:fld>
            <a:endParaRPr lang="nl-NL"/>
          </a:p>
        </p:txBody>
      </p:sp>
    </p:spTree>
    <p:extLst>
      <p:ext uri="{BB962C8B-B14F-4D97-AF65-F5344CB8AC3E}">
        <p14:creationId xmlns:p14="http://schemas.microsoft.com/office/powerpoint/2010/main" val="194397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The increase in complexity of mathematical models in an attempt to approximate reality and desire to have near real-time results, for example in medical image-guidance [1] or creating digital twins [2], have emphasized the need for fast simulations. Any implementation that requires quick design loops or many parameter runs. classical numerical solvers that are not completely implicit, mesh size and time step influence convergence and thus force longer </a:t>
            </a:r>
            <a:r>
              <a:rPr lang="en" sz="1200" kern="1200" dirty="0" err="1">
                <a:solidFill>
                  <a:schemeClr val="tx1"/>
                </a:solidFill>
                <a:effectLst/>
                <a:latin typeface="+mn-lt"/>
                <a:ea typeface="+mn-ea"/>
                <a:cs typeface="+mn-cs"/>
              </a:rPr>
              <a:t>computa</a:t>
            </a:r>
            <a:r>
              <a:rPr lang="nl-NL" sz="1200" kern="1200" dirty="0">
                <a:solidFill>
                  <a:schemeClr val="tx1"/>
                </a:solidFill>
                <a:effectLst/>
                <a:latin typeface="+mn-lt"/>
                <a:ea typeface="+mn-ea"/>
                <a:cs typeface="+mn-cs"/>
              </a:rPr>
              <a:t>ti</a:t>
            </a:r>
            <a:r>
              <a:rPr lang="en" sz="1200" kern="1200" dirty="0">
                <a:solidFill>
                  <a:schemeClr val="tx1"/>
                </a:solidFill>
                <a:effectLst/>
                <a:latin typeface="+mn-lt"/>
                <a:ea typeface="+mn-ea"/>
                <a:cs typeface="+mn-cs"/>
              </a:rPr>
              <a:t>on time. Classical order reduction methods frequently rely on linear basis functions and depend on fixed domains due to discretization. Instead of using classical methods, neural networks can be used to learn non-linear relations, produce lower dimension representations and perform time evolution of physical phenomena governed by differential equations.</a:t>
            </a:r>
          </a:p>
          <a:p>
            <a:endParaRPr lang="en-GB" dirty="0"/>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2</a:t>
            </a:fld>
            <a:endParaRPr lang="nl-NL"/>
          </a:p>
        </p:txBody>
      </p:sp>
    </p:spTree>
    <p:extLst>
      <p:ext uri="{BB962C8B-B14F-4D97-AF65-F5344CB8AC3E}">
        <p14:creationId xmlns:p14="http://schemas.microsoft.com/office/powerpoint/2010/main" val="3346043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Cardiovascular</a:t>
            </a:r>
            <a:r>
              <a:rPr lang="nl-NL" dirty="0"/>
              <a:t> </a:t>
            </a:r>
            <a:r>
              <a:rPr lang="nl-NL" dirty="0" err="1"/>
              <a:t>modelling</a:t>
            </a:r>
            <a:r>
              <a:rPr lang="nl-NL" dirty="0"/>
              <a:t> is </a:t>
            </a:r>
            <a:r>
              <a:rPr lang="nl-NL" dirty="0" err="1"/>
              <a:t>an</a:t>
            </a:r>
            <a:r>
              <a:rPr lang="nl-NL" dirty="0"/>
              <a:t> </a:t>
            </a:r>
            <a:r>
              <a:rPr lang="nl-NL" dirty="0" err="1"/>
              <a:t>ideal</a:t>
            </a:r>
            <a:r>
              <a:rPr lang="nl-NL" dirty="0"/>
              <a:t> </a:t>
            </a:r>
            <a:r>
              <a:rPr lang="nl-NL" dirty="0" err="1"/>
              <a:t>use</a:t>
            </a:r>
            <a:r>
              <a:rPr lang="nl-NL" dirty="0"/>
              <a:t> case </a:t>
            </a:r>
            <a:r>
              <a:rPr lang="nl-NL" dirty="0" err="1"/>
              <a:t>for</a:t>
            </a:r>
            <a:r>
              <a:rPr lang="nl-NL" dirty="0"/>
              <a:t> </a:t>
            </a:r>
            <a:r>
              <a:rPr lang="nl-NL" dirty="0" err="1"/>
              <a:t>constructing</a:t>
            </a:r>
            <a:r>
              <a:rPr lang="nl-NL" dirty="0"/>
              <a:t> a ML ROM. Classic </a:t>
            </a:r>
            <a:r>
              <a:rPr lang="nl-NL" dirty="0" err="1"/>
              <a:t>numerical</a:t>
            </a:r>
            <a:r>
              <a:rPr lang="nl-NL" dirty="0"/>
              <a:t> </a:t>
            </a:r>
            <a:r>
              <a:rPr lang="nl-NL" dirty="0" err="1"/>
              <a:t>methods</a:t>
            </a:r>
            <a:r>
              <a:rPr lang="nl-NL" dirty="0"/>
              <a:t> </a:t>
            </a:r>
            <a:r>
              <a:rPr lang="nl-NL" dirty="0" err="1"/>
              <a:t>struggle</a:t>
            </a:r>
            <a:r>
              <a:rPr lang="nl-NL" dirty="0"/>
              <a:t> </a:t>
            </a:r>
            <a:r>
              <a:rPr lang="nl-NL" dirty="0" err="1"/>
              <a:t>to</a:t>
            </a:r>
            <a:r>
              <a:rPr lang="nl-NL" dirty="0"/>
              <a:t> produce </a:t>
            </a:r>
            <a:r>
              <a:rPr lang="nl-NL" dirty="0" err="1"/>
              <a:t>valid</a:t>
            </a:r>
            <a:r>
              <a:rPr lang="nl-NL" dirty="0"/>
              <a:t> </a:t>
            </a:r>
            <a:r>
              <a:rPr lang="nl-NL" dirty="0" err="1"/>
              <a:t>solutions</a:t>
            </a:r>
            <a:r>
              <a:rPr lang="nl-NL" dirty="0"/>
              <a:t> in </a:t>
            </a:r>
            <a:r>
              <a:rPr lang="nl-NL" dirty="0" err="1"/>
              <a:t>reasonable</a:t>
            </a:r>
            <a:r>
              <a:rPr lang="nl-NL" dirty="0"/>
              <a:t> </a:t>
            </a:r>
            <a:r>
              <a:rPr lang="nl-NL" dirty="0" err="1"/>
              <a:t>computational</a:t>
            </a:r>
            <a:r>
              <a:rPr lang="nl-NL" dirty="0"/>
              <a:t> time  in </a:t>
            </a:r>
            <a:r>
              <a:rPr lang="nl-NL" dirty="0" err="1"/>
              <a:t>this</a:t>
            </a:r>
            <a:r>
              <a:rPr lang="nl-NL" dirty="0"/>
              <a:t> domain </a:t>
            </a:r>
            <a:r>
              <a:rPr lang="nl-NL" dirty="0" err="1"/>
              <a:t>due</a:t>
            </a:r>
            <a:r>
              <a:rPr lang="nl-NL" dirty="0"/>
              <a:t> </a:t>
            </a:r>
            <a:r>
              <a:rPr lang="nl-NL" dirty="0" err="1"/>
              <a:t>to</a:t>
            </a:r>
            <a:r>
              <a:rPr lang="nl-NL" dirty="0"/>
              <a:t> </a:t>
            </a:r>
            <a:r>
              <a:rPr lang="nl-NL" dirty="0" err="1"/>
              <a:t>their</a:t>
            </a:r>
            <a:r>
              <a:rPr lang="nl-NL" dirty="0"/>
              <a:t> complex </a:t>
            </a:r>
            <a:r>
              <a:rPr lang="nl-NL" dirty="0" err="1"/>
              <a:t>behaviour</a:t>
            </a:r>
            <a:r>
              <a:rPr lang="nl-NL" dirty="0"/>
              <a:t> on multiple </a:t>
            </a:r>
            <a:r>
              <a:rPr lang="nl-NL" dirty="0" err="1"/>
              <a:t>temporal</a:t>
            </a:r>
            <a:r>
              <a:rPr lang="nl-NL" dirty="0"/>
              <a:t> </a:t>
            </a:r>
            <a:r>
              <a:rPr lang="nl-NL" dirty="0" err="1"/>
              <a:t>and</a:t>
            </a:r>
            <a:r>
              <a:rPr lang="nl-NL" dirty="0"/>
              <a:t> </a:t>
            </a:r>
            <a:r>
              <a:rPr lang="nl-NL" dirty="0" err="1"/>
              <a:t>spatial</a:t>
            </a:r>
            <a:r>
              <a:rPr lang="nl-NL" dirty="0"/>
              <a:t> </a:t>
            </a:r>
            <a:r>
              <a:rPr lang="nl-NL" dirty="0" err="1"/>
              <a:t>scales</a:t>
            </a:r>
            <a:r>
              <a:rPr lang="nl-NL" dirty="0"/>
              <a:t>. </a:t>
            </a:r>
            <a:r>
              <a:rPr lang="en" sz="1200" kern="1200" dirty="0">
                <a:solidFill>
                  <a:schemeClr val="tx1"/>
                </a:solidFill>
                <a:effectLst/>
                <a:latin typeface="+mn-lt"/>
                <a:ea typeface="+mn-ea"/>
                <a:cs typeface="+mn-cs"/>
              </a:rPr>
              <a:t>So the model problem is blood flow through the aorta during one heartbeat. Which I simulated by dividing the aorta in 4 segments, created </a:t>
            </a:r>
            <a:r>
              <a:rPr lang="en" sz="1200" kern="1200" dirty="0" err="1">
                <a:solidFill>
                  <a:schemeClr val="tx1"/>
                </a:solidFill>
                <a:effectLst/>
                <a:latin typeface="+mn-lt"/>
                <a:ea typeface="+mn-ea"/>
                <a:cs typeface="+mn-cs"/>
              </a:rPr>
              <a:t>timedependent</a:t>
            </a:r>
            <a:r>
              <a:rPr lang="en" sz="1200" kern="1200" dirty="0">
                <a:solidFill>
                  <a:schemeClr val="tx1"/>
                </a:solidFill>
                <a:effectLst/>
                <a:latin typeface="+mn-lt"/>
                <a:ea typeface="+mn-ea"/>
                <a:cs typeface="+mn-cs"/>
              </a:rPr>
              <a:t> boundary conditions and running a solver in </a:t>
            </a:r>
            <a:r>
              <a:rPr lang="en" sz="1200" kern="1200" dirty="0" err="1">
                <a:solidFill>
                  <a:schemeClr val="tx1"/>
                </a:solidFill>
                <a:effectLst/>
                <a:latin typeface="+mn-lt"/>
                <a:ea typeface="+mn-ea"/>
                <a:cs typeface="+mn-cs"/>
              </a:rPr>
              <a:t>OpenFoam</a:t>
            </a:r>
            <a:r>
              <a:rPr lang="en" sz="1200" kern="1200" dirty="0">
                <a:solidFill>
                  <a:schemeClr val="tx1"/>
                </a:solidFill>
                <a:effectLst/>
                <a:latin typeface="+mn-lt"/>
                <a:ea typeface="+mn-ea"/>
                <a:cs typeface="+mn-cs"/>
              </a:rPr>
              <a:t>. </a:t>
            </a:r>
            <a:endParaRPr lang="nl-NL" dirty="0"/>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3</a:t>
            </a:fld>
            <a:endParaRPr lang="nl-NL"/>
          </a:p>
        </p:txBody>
      </p:sp>
    </p:spTree>
    <p:extLst>
      <p:ext uri="{BB962C8B-B14F-4D97-AF65-F5344CB8AC3E}">
        <p14:creationId xmlns:p14="http://schemas.microsoft.com/office/powerpoint/2010/main" val="2956712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Different types of </a:t>
            </a:r>
            <a:r>
              <a:rPr lang="nl-NL" dirty="0" err="1"/>
              <a:t>convolutions</a:t>
            </a:r>
            <a:r>
              <a:rPr lang="nl-NL" dirty="0"/>
              <a:t> we </a:t>
            </a:r>
            <a:r>
              <a:rPr lang="nl-NL" dirty="0" err="1"/>
              <a:t>will</a:t>
            </a:r>
            <a:r>
              <a:rPr lang="nl-NL" dirty="0"/>
              <a:t> </a:t>
            </a:r>
            <a:r>
              <a:rPr lang="nl-NL" dirty="0" err="1"/>
              <a:t>see</a:t>
            </a:r>
            <a:r>
              <a:rPr lang="nl-NL" dirty="0"/>
              <a:t> in </a:t>
            </a:r>
            <a:r>
              <a:rPr lang="nl-NL" dirty="0" err="1"/>
              <a:t>the</a:t>
            </a:r>
            <a:r>
              <a:rPr lang="nl-NL" dirty="0"/>
              <a:t> </a:t>
            </a:r>
            <a:r>
              <a:rPr lang="nl-NL" dirty="0" err="1"/>
              <a:t>literature</a:t>
            </a:r>
            <a:r>
              <a:rPr lang="nl-NL" dirty="0"/>
              <a:t> review. Standard </a:t>
            </a:r>
            <a:r>
              <a:rPr lang="nl-NL" dirty="0" err="1"/>
              <a:t>convolutions</a:t>
            </a:r>
            <a:r>
              <a:rPr lang="nl-NL" dirty="0"/>
              <a:t> move over </a:t>
            </a:r>
            <a:r>
              <a:rPr lang="nl-NL" dirty="0" err="1"/>
              <a:t>the</a:t>
            </a:r>
            <a:r>
              <a:rPr lang="nl-NL" dirty="0"/>
              <a:t> input data </a:t>
            </a:r>
            <a:r>
              <a:rPr lang="nl-NL" dirty="0" err="1"/>
              <a:t>and</a:t>
            </a:r>
            <a:r>
              <a:rPr lang="nl-NL" dirty="0"/>
              <a:t> combine </a:t>
            </a:r>
            <a:r>
              <a:rPr lang="nl-NL" dirty="0" err="1"/>
              <a:t>them</a:t>
            </a:r>
            <a:r>
              <a:rPr lang="nl-NL" dirty="0"/>
              <a:t> </a:t>
            </a:r>
            <a:r>
              <a:rPr lang="nl-NL" dirty="0" err="1"/>
              <a:t>depending</a:t>
            </a:r>
            <a:r>
              <a:rPr lang="nl-NL" dirty="0"/>
              <a:t> on </a:t>
            </a:r>
            <a:r>
              <a:rPr lang="nl-NL" dirty="0" err="1"/>
              <a:t>the</a:t>
            </a:r>
            <a:r>
              <a:rPr lang="nl-NL" dirty="0"/>
              <a:t> filter, </a:t>
            </a:r>
            <a:r>
              <a:rPr lang="nl-NL" dirty="0" err="1"/>
              <a:t>shown</a:t>
            </a:r>
            <a:r>
              <a:rPr lang="nl-NL" dirty="0"/>
              <a:t> </a:t>
            </a:r>
            <a:r>
              <a:rPr lang="nl-NL" dirty="0" err="1"/>
              <a:t>by</a:t>
            </a:r>
            <a:r>
              <a:rPr lang="nl-NL" dirty="0"/>
              <a:t> </a:t>
            </a:r>
            <a:r>
              <a:rPr lang="nl-NL" dirty="0" err="1"/>
              <a:t>the</a:t>
            </a:r>
            <a:r>
              <a:rPr lang="nl-NL" dirty="0"/>
              <a:t> stencil below. </a:t>
            </a:r>
            <a:r>
              <a:rPr lang="nl-NL" dirty="0" err="1"/>
              <a:t>Each</a:t>
            </a:r>
            <a:r>
              <a:rPr lang="nl-NL" dirty="0"/>
              <a:t> filter shares </a:t>
            </a:r>
            <a:r>
              <a:rPr lang="nl-NL" dirty="0" err="1"/>
              <a:t>weights</a:t>
            </a:r>
            <a:r>
              <a:rPr lang="nl-NL" dirty="0"/>
              <a:t>, </a:t>
            </a:r>
            <a:r>
              <a:rPr lang="nl-NL" dirty="0" err="1"/>
              <a:t>so</a:t>
            </a:r>
            <a:r>
              <a:rPr lang="nl-NL" dirty="0"/>
              <a:t> </a:t>
            </a:r>
            <a:r>
              <a:rPr lang="nl-NL" dirty="0" err="1"/>
              <a:t>the</a:t>
            </a:r>
            <a:r>
              <a:rPr lang="nl-NL" dirty="0"/>
              <a:t> </a:t>
            </a:r>
            <a:r>
              <a:rPr lang="nl-NL" dirty="0" err="1"/>
              <a:t>same</a:t>
            </a:r>
            <a:r>
              <a:rPr lang="nl-NL" dirty="0"/>
              <a:t> </a:t>
            </a:r>
            <a:r>
              <a:rPr lang="nl-NL" dirty="0" err="1"/>
              <a:t>weights</a:t>
            </a:r>
            <a:r>
              <a:rPr lang="nl-NL" dirty="0"/>
              <a:t> are </a:t>
            </a:r>
            <a:r>
              <a:rPr lang="nl-NL" dirty="0" err="1"/>
              <a:t>applied</a:t>
            </a:r>
            <a:r>
              <a:rPr lang="nl-NL" dirty="0"/>
              <a:t> as </a:t>
            </a:r>
            <a:r>
              <a:rPr lang="nl-NL" dirty="0" err="1"/>
              <a:t>the</a:t>
            </a:r>
            <a:r>
              <a:rPr lang="nl-NL" dirty="0"/>
              <a:t> filter slides </a:t>
            </a:r>
            <a:r>
              <a:rPr lang="nl-NL" dirty="0" err="1"/>
              <a:t>across</a:t>
            </a:r>
            <a:r>
              <a:rPr lang="nl-NL" dirty="0"/>
              <a:t> </a:t>
            </a:r>
            <a:r>
              <a:rPr lang="nl-NL" dirty="0" err="1"/>
              <a:t>the</a:t>
            </a:r>
            <a:r>
              <a:rPr lang="nl-NL" dirty="0"/>
              <a:t> input data. On </a:t>
            </a:r>
            <a:r>
              <a:rPr lang="nl-NL" dirty="0" err="1"/>
              <a:t>the</a:t>
            </a:r>
            <a:r>
              <a:rPr lang="nl-NL" dirty="0"/>
              <a:t> </a:t>
            </a:r>
            <a:r>
              <a:rPr lang="nl-NL" dirty="0" err="1"/>
              <a:t>contrary</a:t>
            </a:r>
            <a:r>
              <a:rPr lang="nl-NL" dirty="0"/>
              <a:t> </a:t>
            </a:r>
            <a:r>
              <a:rPr lang="nl-NL" dirty="0" err="1"/>
              <a:t>pointwise</a:t>
            </a:r>
            <a:r>
              <a:rPr lang="nl-NL" dirty="0"/>
              <a:t> </a:t>
            </a:r>
            <a:r>
              <a:rPr lang="nl-NL" dirty="0" err="1"/>
              <a:t>convolutions</a:t>
            </a:r>
            <a:r>
              <a:rPr lang="nl-NL" dirty="0"/>
              <a:t> take </a:t>
            </a:r>
            <a:r>
              <a:rPr lang="nl-NL" dirty="0" err="1"/>
              <a:t>the</a:t>
            </a:r>
            <a:r>
              <a:rPr lang="nl-NL" dirty="0"/>
              <a:t> </a:t>
            </a:r>
            <a:r>
              <a:rPr lang="nl-NL" dirty="0" err="1"/>
              <a:t>whole</a:t>
            </a:r>
            <a:r>
              <a:rPr lang="nl-NL" dirty="0"/>
              <a:t> </a:t>
            </a:r>
            <a:r>
              <a:rPr lang="nl-NL" dirty="0" err="1"/>
              <a:t>depth</a:t>
            </a:r>
            <a:r>
              <a:rPr lang="nl-NL" dirty="0"/>
              <a:t> of </a:t>
            </a:r>
            <a:r>
              <a:rPr lang="nl-NL" dirty="0" err="1"/>
              <a:t>the</a:t>
            </a:r>
            <a:r>
              <a:rPr lang="nl-NL" dirty="0"/>
              <a:t> </a:t>
            </a:r>
            <a:r>
              <a:rPr lang="nl-NL" dirty="0" err="1"/>
              <a:t>previous</a:t>
            </a:r>
            <a:r>
              <a:rPr lang="nl-NL" dirty="0"/>
              <a:t> </a:t>
            </a:r>
            <a:r>
              <a:rPr lang="nl-NL" dirty="0" err="1"/>
              <a:t>layer</a:t>
            </a:r>
            <a:r>
              <a:rPr lang="nl-NL" dirty="0"/>
              <a:t> </a:t>
            </a:r>
            <a:r>
              <a:rPr lang="nl-NL" dirty="0" err="1"/>
              <a:t>for</a:t>
            </a:r>
            <a:r>
              <a:rPr lang="nl-NL" dirty="0"/>
              <a:t> </a:t>
            </a:r>
            <a:r>
              <a:rPr lang="nl-NL" dirty="0" err="1"/>
              <a:t>one</a:t>
            </a:r>
            <a:r>
              <a:rPr lang="nl-NL" dirty="0"/>
              <a:t> point </a:t>
            </a:r>
            <a:r>
              <a:rPr lang="nl-NL" dirty="0" err="1"/>
              <a:t>and</a:t>
            </a:r>
            <a:r>
              <a:rPr lang="nl-NL" dirty="0"/>
              <a:t> </a:t>
            </a:r>
            <a:r>
              <a:rPr lang="nl-NL" dirty="0" err="1"/>
              <a:t>multiply</a:t>
            </a:r>
            <a:r>
              <a:rPr lang="nl-NL" dirty="0"/>
              <a:t> </a:t>
            </a:r>
            <a:r>
              <a:rPr lang="nl-NL" dirty="0" err="1"/>
              <a:t>them</a:t>
            </a:r>
            <a:r>
              <a:rPr lang="nl-NL" dirty="0"/>
              <a:t> </a:t>
            </a:r>
            <a:r>
              <a:rPr lang="nl-NL" dirty="0" err="1"/>
              <a:t>by</a:t>
            </a:r>
            <a:r>
              <a:rPr lang="nl-NL" dirty="0"/>
              <a:t> </a:t>
            </a:r>
            <a:r>
              <a:rPr lang="nl-NL" dirty="0" err="1"/>
              <a:t>weight</a:t>
            </a:r>
            <a:r>
              <a:rPr lang="nl-NL" dirty="0"/>
              <a:t> vector. </a:t>
            </a:r>
            <a:r>
              <a:rPr lang="nl-NL" dirty="0" err="1"/>
              <a:t>Used</a:t>
            </a:r>
            <a:r>
              <a:rPr lang="nl-NL" dirty="0"/>
              <a:t> </a:t>
            </a:r>
            <a:r>
              <a:rPr lang="nl-NL" dirty="0" err="1"/>
              <a:t>to</a:t>
            </a:r>
            <a:r>
              <a:rPr lang="nl-NL" dirty="0"/>
              <a:t> control </a:t>
            </a:r>
            <a:r>
              <a:rPr lang="nl-NL" dirty="0" err="1"/>
              <a:t>depth</a:t>
            </a:r>
            <a:r>
              <a:rPr lang="nl-NL" dirty="0"/>
              <a:t> of next </a:t>
            </a:r>
            <a:r>
              <a:rPr lang="nl-NL" dirty="0" err="1"/>
              <a:t>layer</a:t>
            </a:r>
            <a:r>
              <a:rPr lang="nl-NL" dirty="0"/>
              <a:t>. </a:t>
            </a:r>
            <a:r>
              <a:rPr lang="nl-NL" dirty="0" err="1"/>
              <a:t>Causal</a:t>
            </a:r>
            <a:r>
              <a:rPr lang="nl-NL" dirty="0"/>
              <a:t> </a:t>
            </a:r>
            <a:r>
              <a:rPr lang="nl-NL" dirty="0" err="1"/>
              <a:t>convolutions</a:t>
            </a:r>
            <a:r>
              <a:rPr lang="nl-NL" dirty="0"/>
              <a:t> are </a:t>
            </a:r>
            <a:r>
              <a:rPr lang="nl-NL" dirty="0" err="1"/>
              <a:t>used</a:t>
            </a:r>
            <a:r>
              <a:rPr lang="nl-NL" dirty="0"/>
              <a:t> </a:t>
            </a:r>
            <a:r>
              <a:rPr lang="nl-NL" dirty="0" err="1"/>
              <a:t>for</a:t>
            </a:r>
            <a:r>
              <a:rPr lang="nl-NL" dirty="0"/>
              <a:t> timeseries </a:t>
            </a:r>
            <a:r>
              <a:rPr lang="nl-NL" dirty="0" err="1"/>
              <a:t>forecasting</a:t>
            </a:r>
            <a:r>
              <a:rPr lang="nl-NL" dirty="0"/>
              <a:t>, </a:t>
            </a:r>
            <a:r>
              <a:rPr lang="nl-NL" dirty="0" err="1"/>
              <a:t>such</a:t>
            </a:r>
            <a:r>
              <a:rPr lang="nl-NL" dirty="0"/>
              <a:t> </a:t>
            </a:r>
            <a:r>
              <a:rPr lang="nl-NL" dirty="0" err="1"/>
              <a:t>that</a:t>
            </a:r>
            <a:r>
              <a:rPr lang="nl-NL" dirty="0"/>
              <a:t> </a:t>
            </a:r>
            <a:r>
              <a:rPr lang="nl-NL" dirty="0" err="1"/>
              <a:t>only</a:t>
            </a:r>
            <a:r>
              <a:rPr lang="nl-NL" dirty="0"/>
              <a:t> data </a:t>
            </a:r>
            <a:r>
              <a:rPr lang="nl-NL" dirty="0" err="1"/>
              <a:t>from</a:t>
            </a:r>
            <a:r>
              <a:rPr lang="nl-NL" dirty="0"/>
              <a:t> </a:t>
            </a:r>
            <a:r>
              <a:rPr lang="nl-NL" dirty="0" err="1"/>
              <a:t>previous</a:t>
            </a:r>
            <a:r>
              <a:rPr lang="nl-NL" dirty="0"/>
              <a:t> timesteps is </a:t>
            </a:r>
            <a:r>
              <a:rPr lang="nl-NL" dirty="0" err="1"/>
              <a:t>used</a:t>
            </a:r>
            <a:r>
              <a:rPr lang="nl-NL" dirty="0"/>
              <a:t> </a:t>
            </a:r>
            <a:r>
              <a:rPr lang="nl-NL" dirty="0" err="1"/>
              <a:t>to</a:t>
            </a:r>
            <a:r>
              <a:rPr lang="nl-NL" dirty="0"/>
              <a:t> </a:t>
            </a:r>
            <a:r>
              <a:rPr lang="nl-NL" dirty="0" err="1"/>
              <a:t>determine</a:t>
            </a:r>
            <a:r>
              <a:rPr lang="nl-NL" dirty="0"/>
              <a:t> </a:t>
            </a:r>
            <a:r>
              <a:rPr lang="nl-NL" dirty="0" err="1"/>
              <a:t>the</a:t>
            </a:r>
            <a:r>
              <a:rPr lang="nl-NL" dirty="0"/>
              <a:t> next time step. </a:t>
            </a:r>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4</a:t>
            </a:fld>
            <a:endParaRPr lang="nl-NL"/>
          </a:p>
        </p:txBody>
      </p:sp>
    </p:spTree>
    <p:extLst>
      <p:ext uri="{BB962C8B-B14F-4D97-AF65-F5344CB8AC3E}">
        <p14:creationId xmlns:p14="http://schemas.microsoft.com/office/powerpoint/2010/main" val="369536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Synthetic</a:t>
            </a:r>
            <a:r>
              <a:rPr lang="nl-NL" dirty="0"/>
              <a:t> jet </a:t>
            </a:r>
            <a:r>
              <a:rPr lang="nl-NL" dirty="0" err="1"/>
              <a:t>simulations</a:t>
            </a:r>
            <a:r>
              <a:rPr lang="nl-NL" dirty="0"/>
              <a:t> – </a:t>
            </a:r>
            <a:r>
              <a:rPr lang="en" dirty="0"/>
              <a:t>complex flows formed by the periodic oscillation of a piston or membrane in a cavity, which is periodically forcing to leave and re-enter the flow into the cavity through a jet nozzle. </a:t>
            </a:r>
            <a:r>
              <a:rPr lang="nl-NL" dirty="0" err="1"/>
              <a:t>Retrained</a:t>
            </a:r>
            <a:r>
              <a:rPr lang="nl-NL" dirty="0"/>
              <a:t> on </a:t>
            </a:r>
            <a:r>
              <a:rPr lang="nl-NL" noProof="0" dirty="0"/>
              <a:t>small</a:t>
            </a:r>
            <a:r>
              <a:rPr lang="nl-NL" dirty="0"/>
              <a:t> set of </a:t>
            </a:r>
            <a:r>
              <a:rPr lang="nl-NL" dirty="0" err="1"/>
              <a:t>cylinder</a:t>
            </a:r>
            <a:r>
              <a:rPr lang="nl-NL" dirty="0"/>
              <a:t> flow </a:t>
            </a:r>
            <a:r>
              <a:rPr lang="nl-NL" dirty="0">
                <a:sym typeface="Wingdings" pitchFamily="2" charset="2"/>
              </a:rPr>
              <a:t> </a:t>
            </a:r>
            <a:r>
              <a:rPr lang="nl-NL" dirty="0" err="1">
                <a:sym typeface="Wingdings" pitchFamily="2" charset="2"/>
              </a:rPr>
              <a:t>works</a:t>
            </a:r>
            <a:r>
              <a:rPr lang="nl-NL" dirty="0">
                <a:sym typeface="Wingdings" pitchFamily="2" charset="2"/>
              </a:rPr>
              <a:t>. Simple </a:t>
            </a:r>
            <a:r>
              <a:rPr lang="nl-NL" dirty="0" err="1">
                <a:sym typeface="Wingdings" pitchFamily="2" charset="2"/>
              </a:rPr>
              <a:t>rectangular</a:t>
            </a:r>
            <a:r>
              <a:rPr lang="nl-NL" dirty="0">
                <a:sym typeface="Wingdings" pitchFamily="2" charset="2"/>
              </a:rPr>
              <a:t> domain, </a:t>
            </a:r>
            <a:r>
              <a:rPr lang="nl-NL" dirty="0" err="1">
                <a:sym typeface="Wingdings" pitchFamily="2" charset="2"/>
              </a:rPr>
              <a:t>varying</a:t>
            </a:r>
            <a:r>
              <a:rPr lang="nl-NL" dirty="0">
                <a:sym typeface="Wingdings" pitchFamily="2" charset="2"/>
              </a:rPr>
              <a:t> flow </a:t>
            </a:r>
            <a:r>
              <a:rPr lang="nl-NL" dirty="0" err="1">
                <a:sym typeface="Wingdings" pitchFamily="2" charset="2"/>
              </a:rPr>
              <a:t>patterns</a:t>
            </a:r>
            <a:r>
              <a:rPr lang="nl-NL" dirty="0">
                <a:sym typeface="Wingdings" pitchFamily="2" charset="2"/>
              </a:rPr>
              <a:t>.</a:t>
            </a:r>
            <a:endParaRPr lang="nl-NL" dirty="0"/>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5</a:t>
            </a:fld>
            <a:endParaRPr lang="nl-NL"/>
          </a:p>
        </p:txBody>
      </p:sp>
    </p:spTree>
    <p:extLst>
      <p:ext uri="{BB962C8B-B14F-4D97-AF65-F5344CB8AC3E}">
        <p14:creationId xmlns:p14="http://schemas.microsoft.com/office/powerpoint/2010/main" val="1383684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Autoencoder</a:t>
            </a:r>
            <a:r>
              <a:rPr lang="nl-NL" dirty="0"/>
              <a:t> is a </a:t>
            </a:r>
            <a:r>
              <a:rPr lang="nl-NL" dirty="0" err="1"/>
              <a:t>network</a:t>
            </a:r>
            <a:r>
              <a:rPr lang="nl-NL" dirty="0"/>
              <a:t> </a:t>
            </a:r>
            <a:r>
              <a:rPr lang="nl-NL" dirty="0" err="1"/>
              <a:t>structure</a:t>
            </a:r>
            <a:r>
              <a:rPr lang="nl-NL" dirty="0"/>
              <a:t> </a:t>
            </a:r>
            <a:r>
              <a:rPr lang="nl-NL" dirty="0" err="1"/>
              <a:t>that</a:t>
            </a:r>
            <a:r>
              <a:rPr lang="nl-NL" dirty="0"/>
              <a:t> </a:t>
            </a:r>
            <a:r>
              <a:rPr lang="nl-NL" dirty="0" err="1"/>
              <a:t>uses</a:t>
            </a:r>
            <a:r>
              <a:rPr lang="nl-NL" dirty="0"/>
              <a:t> a bottleneck, </a:t>
            </a:r>
            <a:r>
              <a:rPr lang="nl-NL" dirty="0" err="1"/>
              <a:t>consecutive</a:t>
            </a:r>
            <a:r>
              <a:rPr lang="nl-NL" dirty="0"/>
              <a:t> </a:t>
            </a:r>
            <a:r>
              <a:rPr lang="nl-NL" dirty="0" err="1"/>
              <a:t>layers</a:t>
            </a:r>
            <a:r>
              <a:rPr lang="nl-NL" dirty="0"/>
              <a:t> </a:t>
            </a:r>
            <a:r>
              <a:rPr lang="nl-NL" dirty="0" err="1"/>
              <a:t>contain</a:t>
            </a:r>
            <a:r>
              <a:rPr lang="nl-NL" dirty="0"/>
              <a:t> </a:t>
            </a:r>
            <a:r>
              <a:rPr lang="nl-NL" dirty="0" err="1"/>
              <a:t>less</a:t>
            </a:r>
            <a:r>
              <a:rPr lang="nl-NL" dirty="0"/>
              <a:t> </a:t>
            </a:r>
            <a:r>
              <a:rPr lang="nl-NL" dirty="0" err="1"/>
              <a:t>reduce</a:t>
            </a:r>
            <a:r>
              <a:rPr lang="nl-NL" dirty="0"/>
              <a:t> </a:t>
            </a:r>
            <a:r>
              <a:rPr lang="nl-NL" dirty="0" err="1"/>
              <a:t>dimension</a:t>
            </a:r>
            <a:r>
              <a:rPr lang="nl-NL" dirty="0"/>
              <a:t>.  Produce latent </a:t>
            </a:r>
            <a:r>
              <a:rPr lang="nl-NL" dirty="0" err="1"/>
              <a:t>space</a:t>
            </a:r>
            <a:r>
              <a:rPr lang="nl-NL" dirty="0"/>
              <a:t> </a:t>
            </a:r>
            <a:r>
              <a:rPr lang="nl-NL" dirty="0" err="1"/>
              <a:t>represenation</a:t>
            </a:r>
            <a:r>
              <a:rPr lang="nl-NL" dirty="0"/>
              <a:t>.</a:t>
            </a:r>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6</a:t>
            </a:fld>
            <a:endParaRPr lang="nl-NL"/>
          </a:p>
        </p:txBody>
      </p:sp>
    </p:spTree>
    <p:extLst>
      <p:ext uri="{BB962C8B-B14F-4D97-AF65-F5344CB8AC3E}">
        <p14:creationId xmlns:p14="http://schemas.microsoft.com/office/powerpoint/2010/main" val="171697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Simple </a:t>
            </a:r>
            <a:r>
              <a:rPr lang="nl-NL" dirty="0" err="1"/>
              <a:t>autoencoder</a:t>
            </a:r>
            <a:r>
              <a:rPr lang="nl-NL" dirty="0"/>
              <a:t> (no </a:t>
            </a:r>
            <a:r>
              <a:rPr lang="nl-NL" dirty="0" err="1"/>
              <a:t>convolutions</a:t>
            </a:r>
            <a:r>
              <a:rPr lang="nl-NL" dirty="0"/>
              <a:t>) </a:t>
            </a:r>
            <a:r>
              <a:rPr lang="nl-NL" dirty="0" err="1"/>
              <a:t>for</a:t>
            </a:r>
            <a:r>
              <a:rPr lang="nl-NL" dirty="0"/>
              <a:t> systems </a:t>
            </a:r>
            <a:r>
              <a:rPr lang="nl-NL" dirty="0" err="1"/>
              <a:t>under</a:t>
            </a:r>
            <a:r>
              <a:rPr lang="nl-NL" dirty="0"/>
              <a:t> </a:t>
            </a:r>
            <a:r>
              <a:rPr lang="nl-NL" dirty="0" err="1"/>
              <a:t>forcing</a:t>
            </a:r>
            <a:r>
              <a:rPr lang="nl-NL" dirty="0"/>
              <a:t>, </a:t>
            </a:r>
            <a:r>
              <a:rPr lang="nl-NL" dirty="0" err="1"/>
              <a:t>dynamics</a:t>
            </a:r>
            <a:r>
              <a:rPr lang="nl-NL" dirty="0"/>
              <a:t> </a:t>
            </a:r>
            <a:r>
              <a:rPr lang="nl-NL" dirty="0" err="1"/>
              <a:t>not</a:t>
            </a:r>
            <a:r>
              <a:rPr lang="nl-NL" dirty="0"/>
              <a:t> in training data </a:t>
            </a:r>
            <a:r>
              <a:rPr lang="nl-NL" dirty="0" err="1"/>
              <a:t>were</a:t>
            </a:r>
            <a:r>
              <a:rPr lang="nl-NL" dirty="0"/>
              <a:t> </a:t>
            </a:r>
            <a:r>
              <a:rPr lang="nl-NL" dirty="0" err="1"/>
              <a:t>not</a:t>
            </a:r>
            <a:r>
              <a:rPr lang="nl-NL" dirty="0"/>
              <a:t> </a:t>
            </a:r>
            <a:r>
              <a:rPr lang="nl-NL" dirty="0" err="1"/>
              <a:t>captured</a:t>
            </a:r>
            <a:r>
              <a:rPr lang="nl-NL" dirty="0"/>
              <a:t> </a:t>
            </a:r>
            <a:r>
              <a:rPr lang="nl-NL" dirty="0" err="1"/>
              <a:t>by</a:t>
            </a:r>
            <a:r>
              <a:rPr lang="nl-NL" dirty="0"/>
              <a:t> ROM. </a:t>
            </a:r>
            <a:r>
              <a:rPr lang="nl-NL" dirty="0" err="1"/>
              <a:t>Suggested</a:t>
            </a:r>
            <a:r>
              <a:rPr lang="nl-NL" dirty="0"/>
              <a:t> </a:t>
            </a:r>
            <a:r>
              <a:rPr lang="nl-NL" dirty="0" err="1"/>
              <a:t>using</a:t>
            </a:r>
            <a:r>
              <a:rPr lang="nl-NL" dirty="0"/>
              <a:t> </a:t>
            </a:r>
            <a:r>
              <a:rPr lang="nl-NL" dirty="0" err="1"/>
              <a:t>convolutional</a:t>
            </a:r>
            <a:r>
              <a:rPr lang="nl-NL" dirty="0"/>
              <a:t> </a:t>
            </a:r>
            <a:r>
              <a:rPr lang="nl-NL" dirty="0" err="1"/>
              <a:t>layers</a:t>
            </a:r>
            <a:r>
              <a:rPr lang="nl-NL" dirty="0"/>
              <a:t> </a:t>
            </a:r>
            <a:r>
              <a:rPr lang="nl-NL" dirty="0" err="1"/>
              <a:t>for</a:t>
            </a:r>
            <a:r>
              <a:rPr lang="nl-NL" dirty="0"/>
              <a:t> high </a:t>
            </a:r>
            <a:r>
              <a:rPr lang="nl-NL" dirty="0" err="1"/>
              <a:t>dimensional</a:t>
            </a:r>
            <a:r>
              <a:rPr lang="nl-NL" dirty="0"/>
              <a:t> input. </a:t>
            </a:r>
          </a:p>
          <a:p>
            <a:r>
              <a:rPr lang="nl-NL" dirty="0"/>
              <a:t>First Kim et al. </a:t>
            </a:r>
            <a:r>
              <a:rPr lang="nl-NL" dirty="0" err="1"/>
              <a:t>Shallow</a:t>
            </a:r>
            <a:r>
              <a:rPr lang="nl-NL" dirty="0"/>
              <a:t> </a:t>
            </a:r>
            <a:r>
              <a:rPr lang="nl-NL" dirty="0" err="1"/>
              <a:t>masked</a:t>
            </a:r>
            <a:r>
              <a:rPr lang="nl-NL" dirty="0"/>
              <a:t> </a:t>
            </a:r>
            <a:r>
              <a:rPr lang="nl-NL" dirty="0" err="1"/>
              <a:t>autoencoder</a:t>
            </a:r>
            <a:r>
              <a:rPr lang="nl-NL" dirty="0"/>
              <a:t>, </a:t>
            </a:r>
            <a:r>
              <a:rPr lang="nl-NL" dirty="0" err="1"/>
              <a:t>used</a:t>
            </a:r>
            <a:r>
              <a:rPr lang="nl-NL" dirty="0"/>
              <a:t> a </a:t>
            </a:r>
            <a:r>
              <a:rPr lang="nl-NL" dirty="0" err="1"/>
              <a:t>mask</a:t>
            </a:r>
            <a:r>
              <a:rPr lang="nl-NL" dirty="0"/>
              <a:t> on </a:t>
            </a:r>
            <a:r>
              <a:rPr lang="nl-NL" dirty="0" err="1"/>
              <a:t>the</a:t>
            </a:r>
            <a:r>
              <a:rPr lang="nl-NL" dirty="0"/>
              <a:t> decoder </a:t>
            </a:r>
            <a:r>
              <a:rPr lang="nl-NL" dirty="0" err="1"/>
              <a:t>to</a:t>
            </a:r>
            <a:r>
              <a:rPr lang="nl-NL" dirty="0"/>
              <a:t> </a:t>
            </a:r>
            <a:r>
              <a:rPr lang="nl-NL" dirty="0" err="1"/>
              <a:t>reflect</a:t>
            </a:r>
            <a:r>
              <a:rPr lang="nl-NL" dirty="0"/>
              <a:t> </a:t>
            </a:r>
            <a:r>
              <a:rPr lang="nl-NL" dirty="0" err="1"/>
              <a:t>local</a:t>
            </a:r>
            <a:r>
              <a:rPr lang="nl-NL" dirty="0"/>
              <a:t> </a:t>
            </a:r>
            <a:r>
              <a:rPr lang="nl-NL" dirty="0" err="1"/>
              <a:t>connectivity</a:t>
            </a:r>
            <a:r>
              <a:rPr lang="nl-NL" dirty="0"/>
              <a:t> as in </a:t>
            </a:r>
            <a:r>
              <a:rPr lang="nl-NL" dirty="0" err="1"/>
              <a:t>the</a:t>
            </a:r>
            <a:r>
              <a:rPr lang="nl-NL" dirty="0"/>
              <a:t> </a:t>
            </a:r>
            <a:r>
              <a:rPr lang="nl-NL" dirty="0" err="1"/>
              <a:t>central</a:t>
            </a:r>
            <a:r>
              <a:rPr lang="nl-NL" dirty="0"/>
              <a:t> </a:t>
            </a:r>
            <a:r>
              <a:rPr lang="nl-NL" dirty="0" err="1"/>
              <a:t>difference</a:t>
            </a:r>
            <a:r>
              <a:rPr lang="nl-NL" dirty="0"/>
              <a:t> </a:t>
            </a:r>
            <a:r>
              <a:rPr lang="nl-NL" dirty="0" err="1"/>
              <a:t>scheme</a:t>
            </a:r>
            <a:r>
              <a:rPr lang="nl-NL" dirty="0"/>
              <a:t> of FDM </a:t>
            </a:r>
            <a:r>
              <a:rPr lang="nl-NL" dirty="0">
                <a:sym typeface="Wingdings" pitchFamily="2" charset="2"/>
              </a:rPr>
              <a:t> </a:t>
            </a:r>
            <a:r>
              <a:rPr lang="nl-NL" dirty="0" err="1">
                <a:sym typeface="Wingdings" pitchFamily="2" charset="2"/>
              </a:rPr>
              <a:t>makes</a:t>
            </a:r>
            <a:r>
              <a:rPr lang="nl-NL" dirty="0">
                <a:sym typeface="Wingdings" pitchFamily="2" charset="2"/>
              </a:rPr>
              <a:t> </a:t>
            </a:r>
            <a:r>
              <a:rPr lang="nl-NL" dirty="0" err="1">
                <a:sym typeface="Wingdings" pitchFamily="2" charset="2"/>
              </a:rPr>
              <a:t>the</a:t>
            </a:r>
            <a:r>
              <a:rPr lang="nl-NL" dirty="0">
                <a:sym typeface="Wingdings" pitchFamily="2" charset="2"/>
              </a:rPr>
              <a:t> </a:t>
            </a:r>
            <a:r>
              <a:rPr lang="nl-NL" dirty="0" err="1">
                <a:sym typeface="Wingdings" pitchFamily="2" charset="2"/>
              </a:rPr>
              <a:t>network</a:t>
            </a:r>
            <a:r>
              <a:rPr lang="nl-NL" dirty="0">
                <a:sym typeface="Wingdings" pitchFamily="2" charset="2"/>
              </a:rPr>
              <a:t> domain </a:t>
            </a:r>
            <a:r>
              <a:rPr lang="nl-NL" dirty="0" err="1">
                <a:sym typeface="Wingdings" pitchFamily="2" charset="2"/>
              </a:rPr>
              <a:t>dependent</a:t>
            </a:r>
            <a:r>
              <a:rPr lang="nl-NL" dirty="0">
                <a:sym typeface="Wingdings" pitchFamily="2" charset="2"/>
              </a:rPr>
              <a:t>. </a:t>
            </a:r>
            <a:endParaRPr lang="nl-NL" dirty="0"/>
          </a:p>
          <a:p>
            <a:r>
              <a:rPr lang="nl-NL" dirty="0"/>
              <a:t>Different Kim et al. </a:t>
            </a:r>
            <a:r>
              <a:rPr lang="nl-NL" dirty="0" err="1"/>
              <a:t>Graphical</a:t>
            </a:r>
            <a:r>
              <a:rPr lang="nl-NL" dirty="0"/>
              <a:t> </a:t>
            </a:r>
            <a:r>
              <a:rPr lang="nl-NL" dirty="0" err="1"/>
              <a:t>implementation</a:t>
            </a:r>
            <a:r>
              <a:rPr lang="nl-NL" dirty="0"/>
              <a:t>, 700x </a:t>
            </a:r>
            <a:r>
              <a:rPr lang="nl-NL" dirty="0" err="1"/>
              <a:t>speedup</a:t>
            </a:r>
            <a:r>
              <a:rPr lang="nl-NL" dirty="0"/>
              <a:t>. </a:t>
            </a:r>
            <a:r>
              <a:rPr lang="nl-NL" dirty="0" err="1"/>
              <a:t>Reconstruction</a:t>
            </a:r>
            <a:r>
              <a:rPr lang="nl-NL" dirty="0"/>
              <a:t> </a:t>
            </a:r>
            <a:r>
              <a:rPr lang="nl-NL" dirty="0" err="1"/>
              <a:t>depended</a:t>
            </a:r>
            <a:r>
              <a:rPr lang="nl-NL" dirty="0"/>
              <a:t> </a:t>
            </a:r>
            <a:r>
              <a:rPr lang="nl-NL" dirty="0" err="1"/>
              <a:t>heavily</a:t>
            </a:r>
            <a:r>
              <a:rPr lang="nl-NL" dirty="0"/>
              <a:t> on scenario's matching training data. </a:t>
            </a:r>
            <a:r>
              <a:rPr lang="nl-NL" dirty="0" err="1"/>
              <a:t>Here</a:t>
            </a:r>
            <a:r>
              <a:rPr lang="nl-NL" dirty="0"/>
              <a:t> </a:t>
            </a:r>
            <a:r>
              <a:rPr lang="nl-NL" dirty="0" err="1"/>
              <a:t>they</a:t>
            </a:r>
            <a:r>
              <a:rPr lang="nl-NL" dirty="0"/>
              <a:t> </a:t>
            </a:r>
            <a:r>
              <a:rPr lang="nl-NL" dirty="0" err="1"/>
              <a:t>used</a:t>
            </a:r>
            <a:r>
              <a:rPr lang="nl-NL" dirty="0"/>
              <a:t> a </a:t>
            </a:r>
            <a:r>
              <a:rPr lang="nl-NL" dirty="0" err="1"/>
              <a:t>neural</a:t>
            </a:r>
            <a:r>
              <a:rPr lang="nl-NL" dirty="0"/>
              <a:t> </a:t>
            </a:r>
            <a:r>
              <a:rPr lang="nl-NL" dirty="0" err="1"/>
              <a:t>network</a:t>
            </a:r>
            <a:r>
              <a:rPr lang="nl-NL" dirty="0"/>
              <a:t> </a:t>
            </a:r>
            <a:r>
              <a:rPr lang="nl-NL" dirty="0" err="1"/>
              <a:t>for</a:t>
            </a:r>
            <a:r>
              <a:rPr lang="nl-NL" dirty="0"/>
              <a:t> time </a:t>
            </a:r>
            <a:r>
              <a:rPr lang="nl-NL" dirty="0" err="1"/>
              <a:t>evolution</a:t>
            </a:r>
            <a:r>
              <a:rPr lang="nl-NL" dirty="0"/>
              <a:t> of </a:t>
            </a:r>
            <a:r>
              <a:rPr lang="nl-NL" dirty="0" err="1"/>
              <a:t>the</a:t>
            </a:r>
            <a:r>
              <a:rPr lang="nl-NL" dirty="0"/>
              <a:t> solution. </a:t>
            </a:r>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7</a:t>
            </a:fld>
            <a:endParaRPr lang="nl-NL"/>
          </a:p>
        </p:txBody>
      </p:sp>
    </p:spTree>
    <p:extLst>
      <p:ext uri="{BB962C8B-B14F-4D97-AF65-F5344CB8AC3E}">
        <p14:creationId xmlns:p14="http://schemas.microsoft.com/office/powerpoint/2010/main" val="2636874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Could</a:t>
            </a:r>
            <a:r>
              <a:rPr lang="nl-NL" dirty="0"/>
              <a:t> </a:t>
            </a:r>
            <a:r>
              <a:rPr lang="nl-NL" dirty="0" err="1"/>
              <a:t>also</a:t>
            </a:r>
            <a:r>
              <a:rPr lang="nl-NL" dirty="0"/>
              <a:t> </a:t>
            </a:r>
            <a:r>
              <a:rPr lang="nl-NL" dirty="0" err="1"/>
              <a:t>use</a:t>
            </a:r>
            <a:r>
              <a:rPr lang="nl-NL" dirty="0"/>
              <a:t> </a:t>
            </a:r>
            <a:r>
              <a:rPr lang="nl-NL" dirty="0" err="1"/>
              <a:t>an</a:t>
            </a:r>
            <a:r>
              <a:rPr lang="nl-NL" dirty="0"/>
              <a:t> </a:t>
            </a:r>
            <a:r>
              <a:rPr lang="nl-NL" dirty="0" err="1"/>
              <a:t>recurrent</a:t>
            </a:r>
            <a:r>
              <a:rPr lang="nl-NL" dirty="0"/>
              <a:t> </a:t>
            </a:r>
            <a:r>
              <a:rPr lang="nl-NL" dirty="0" err="1"/>
              <a:t>neural</a:t>
            </a:r>
            <a:r>
              <a:rPr lang="nl-NL" dirty="0"/>
              <a:t> </a:t>
            </a:r>
            <a:r>
              <a:rPr lang="nl-NL" dirty="0" err="1"/>
              <a:t>network</a:t>
            </a:r>
            <a:r>
              <a:rPr lang="nl-NL" dirty="0"/>
              <a:t> </a:t>
            </a:r>
            <a:r>
              <a:rPr lang="nl-NL" dirty="0" err="1"/>
              <a:t>for</a:t>
            </a:r>
            <a:r>
              <a:rPr lang="nl-NL" dirty="0"/>
              <a:t> time series. These </a:t>
            </a:r>
            <a:r>
              <a:rPr lang="nl-NL" dirty="0" err="1"/>
              <a:t>networks</a:t>
            </a:r>
            <a:r>
              <a:rPr lang="nl-NL" dirty="0"/>
              <a:t> have ‘memory’ (</a:t>
            </a:r>
            <a:r>
              <a:rPr lang="nl-NL" dirty="0" err="1"/>
              <a:t>cell</a:t>
            </a:r>
            <a:r>
              <a:rPr lang="nl-NL" dirty="0"/>
              <a:t> state) </a:t>
            </a:r>
            <a:r>
              <a:rPr lang="nl-NL" dirty="0" err="1"/>
              <a:t>to</a:t>
            </a:r>
            <a:r>
              <a:rPr lang="nl-NL" dirty="0"/>
              <a:t> </a:t>
            </a:r>
            <a:r>
              <a:rPr lang="nl-NL" dirty="0" err="1"/>
              <a:t>retain</a:t>
            </a:r>
            <a:r>
              <a:rPr lang="nl-NL" dirty="0"/>
              <a:t> information </a:t>
            </a:r>
            <a:r>
              <a:rPr lang="nl-NL" dirty="0" err="1"/>
              <a:t>from</a:t>
            </a:r>
            <a:r>
              <a:rPr lang="nl-NL" dirty="0"/>
              <a:t> </a:t>
            </a:r>
            <a:r>
              <a:rPr lang="nl-NL" dirty="0" err="1"/>
              <a:t>previous</a:t>
            </a:r>
            <a:r>
              <a:rPr lang="nl-NL" dirty="0"/>
              <a:t> </a:t>
            </a:r>
            <a:r>
              <a:rPr lang="nl-NL" dirty="0" err="1"/>
              <a:t>inputs</a:t>
            </a:r>
            <a:r>
              <a:rPr lang="nl-NL" dirty="0"/>
              <a:t>. LSTM unit: </a:t>
            </a:r>
            <a:r>
              <a:rPr lang="en" sz="1200" kern="1200" dirty="0">
                <a:solidFill>
                  <a:schemeClr val="tx1"/>
                </a:solidFill>
                <a:effectLst/>
                <a:latin typeface="+mn-lt"/>
                <a:ea typeface="+mn-ea"/>
                <a:cs typeface="+mn-cs"/>
              </a:rPr>
              <a:t>The new cell state is computed by multiplying the previous cell state by what was learned to forget (the forget gate) and adding this to what was learned to be remembered. The new hidden state is computed by the cell state scaled between [-1,1] by tanh function multiplied by what was learned to be exposed to the hidden state (output gate). sigmoid function which returns values between 0 and 1, killing input close to 0 and letting input close to 1 pass nearly unchanged.</a:t>
            </a:r>
          </a:p>
          <a:p>
            <a:endParaRPr lang="nl-NL" dirty="0"/>
          </a:p>
          <a:p>
            <a:r>
              <a:rPr lang="nl-NL" dirty="0" err="1"/>
              <a:t>Used</a:t>
            </a:r>
            <a:r>
              <a:rPr lang="nl-NL" dirty="0"/>
              <a:t> in </a:t>
            </a:r>
            <a:r>
              <a:rPr lang="nl-NL" dirty="0" err="1"/>
              <a:t>combination</a:t>
            </a:r>
            <a:r>
              <a:rPr lang="nl-NL" dirty="0"/>
              <a:t> </a:t>
            </a:r>
            <a:r>
              <a:rPr lang="nl-NL" dirty="0" err="1"/>
              <a:t>with</a:t>
            </a:r>
            <a:r>
              <a:rPr lang="nl-NL" dirty="0"/>
              <a:t> classic ROM (POD + </a:t>
            </a:r>
            <a:r>
              <a:rPr lang="nl-NL" dirty="0" err="1"/>
              <a:t>Galerkin</a:t>
            </a:r>
            <a:r>
              <a:rPr lang="nl-NL" dirty="0"/>
              <a:t> </a:t>
            </a:r>
            <a:r>
              <a:rPr lang="nl-NL" dirty="0">
                <a:sym typeface="Wingdings" pitchFamily="2" charset="2"/>
              </a:rPr>
              <a:t> </a:t>
            </a:r>
            <a:r>
              <a:rPr lang="nl-NL" dirty="0"/>
              <a:t>Vortex-</a:t>
            </a:r>
            <a:r>
              <a:rPr lang="nl-NL" dirty="0" err="1"/>
              <a:t>merging</a:t>
            </a:r>
            <a:r>
              <a:rPr lang="nl-NL" dirty="0"/>
              <a:t>, </a:t>
            </a:r>
            <a:r>
              <a:rPr lang="nl-NL" dirty="0" err="1"/>
              <a:t>improved</a:t>
            </a:r>
            <a:r>
              <a:rPr lang="nl-NL" dirty="0"/>
              <a:t> </a:t>
            </a:r>
            <a:r>
              <a:rPr lang="nl-NL" dirty="0" err="1"/>
              <a:t>accuracy</a:t>
            </a:r>
            <a:r>
              <a:rPr lang="nl-NL" dirty="0"/>
              <a:t> </a:t>
            </a:r>
            <a:r>
              <a:rPr lang="nl-NL" dirty="0" err="1"/>
              <a:t>compared</a:t>
            </a:r>
            <a:r>
              <a:rPr lang="nl-NL" dirty="0"/>
              <a:t> </a:t>
            </a:r>
            <a:r>
              <a:rPr lang="nl-NL" dirty="0" err="1"/>
              <a:t>to</a:t>
            </a:r>
            <a:r>
              <a:rPr lang="nl-NL" dirty="0"/>
              <a:t> pure data-</a:t>
            </a:r>
            <a:r>
              <a:rPr lang="nl-NL" dirty="0" err="1"/>
              <a:t>driven</a:t>
            </a:r>
            <a:r>
              <a:rPr lang="nl-NL" dirty="0"/>
              <a:t>, </a:t>
            </a:r>
            <a:r>
              <a:rPr lang="nl-NL" dirty="0" err="1"/>
              <a:t>suggested</a:t>
            </a:r>
            <a:r>
              <a:rPr lang="nl-NL" dirty="0"/>
              <a:t> extension </a:t>
            </a:r>
            <a:r>
              <a:rPr lang="nl-NL" dirty="0" err="1"/>
              <a:t>by</a:t>
            </a:r>
            <a:r>
              <a:rPr lang="nl-NL" dirty="0"/>
              <a:t> more significant </a:t>
            </a:r>
            <a:r>
              <a:rPr lang="nl-NL" dirty="0" err="1"/>
              <a:t>variation</a:t>
            </a:r>
            <a:r>
              <a:rPr lang="nl-NL" dirty="0"/>
              <a:t> </a:t>
            </a:r>
            <a:r>
              <a:rPr lang="nl-NL" dirty="0" err="1"/>
              <a:t>between</a:t>
            </a:r>
            <a:r>
              <a:rPr lang="nl-NL" dirty="0"/>
              <a:t> train </a:t>
            </a:r>
            <a:r>
              <a:rPr lang="nl-NL" dirty="0" err="1"/>
              <a:t>and</a:t>
            </a:r>
            <a:r>
              <a:rPr lang="nl-NL" dirty="0"/>
              <a:t> test data. </a:t>
            </a:r>
          </a:p>
          <a:p>
            <a:r>
              <a:rPr lang="nl-NL" dirty="0"/>
              <a:t>POD+SVD </a:t>
            </a:r>
            <a:r>
              <a:rPr lang="nl-NL" dirty="0" err="1"/>
              <a:t>spatial-temporal</a:t>
            </a:r>
            <a:r>
              <a:rPr lang="nl-NL" dirty="0"/>
              <a:t> </a:t>
            </a:r>
            <a:r>
              <a:rPr lang="nl-NL" dirty="0" err="1"/>
              <a:t>distribution</a:t>
            </a:r>
            <a:r>
              <a:rPr lang="nl-NL" dirty="0"/>
              <a:t> of </a:t>
            </a:r>
            <a:r>
              <a:rPr lang="nl-NL" dirty="0" err="1"/>
              <a:t>floods</a:t>
            </a:r>
            <a:r>
              <a:rPr lang="nl-NL" dirty="0"/>
              <a:t>) </a:t>
            </a:r>
          </a:p>
          <a:p>
            <a:r>
              <a:rPr lang="nl-NL" dirty="0" err="1"/>
              <a:t>and</a:t>
            </a:r>
            <a:r>
              <a:rPr lang="nl-NL" dirty="0"/>
              <a:t> ML (</a:t>
            </a:r>
            <a:r>
              <a:rPr lang="nl-NL" dirty="0" err="1"/>
              <a:t>autoencoder</a:t>
            </a:r>
            <a:r>
              <a:rPr lang="nl-NL" dirty="0"/>
              <a:t> </a:t>
            </a:r>
            <a:r>
              <a:rPr lang="nl-NL" dirty="0">
                <a:sym typeface="Wingdings" pitchFamily="2" charset="2"/>
              </a:rPr>
              <a:t> system </a:t>
            </a:r>
            <a:r>
              <a:rPr lang="nl-NL" dirty="0" err="1">
                <a:sym typeface="Wingdings" pitchFamily="2" charset="2"/>
              </a:rPr>
              <a:t>under</a:t>
            </a:r>
            <a:r>
              <a:rPr lang="nl-NL" dirty="0">
                <a:sym typeface="Wingdings" pitchFamily="2" charset="2"/>
              </a:rPr>
              <a:t> </a:t>
            </a:r>
            <a:r>
              <a:rPr lang="nl-NL" dirty="0" err="1">
                <a:sym typeface="Wingdings" pitchFamily="2" charset="2"/>
              </a:rPr>
              <a:t>forcing</a:t>
            </a:r>
            <a:r>
              <a:rPr lang="nl-NL" dirty="0"/>
              <a:t>). </a:t>
            </a:r>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8</a:t>
            </a:fld>
            <a:endParaRPr lang="nl-NL"/>
          </a:p>
        </p:txBody>
      </p:sp>
    </p:spTree>
    <p:extLst>
      <p:ext uri="{BB962C8B-B14F-4D97-AF65-F5344CB8AC3E}">
        <p14:creationId xmlns:p14="http://schemas.microsoft.com/office/powerpoint/2010/main" val="307215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Or </a:t>
            </a:r>
            <a:r>
              <a:rPr lang="nl-NL" dirty="0" err="1"/>
              <a:t>GRU’s</a:t>
            </a:r>
            <a:r>
              <a:rPr lang="nl-NL" dirty="0"/>
              <a:t>, </a:t>
            </a:r>
            <a:r>
              <a:rPr lang="nl-NL" dirty="0" err="1"/>
              <a:t>which</a:t>
            </a:r>
            <a:r>
              <a:rPr lang="nl-NL" dirty="0"/>
              <a:t> </a:t>
            </a:r>
            <a:r>
              <a:rPr lang="nl-NL" dirty="0" err="1"/>
              <a:t>only</a:t>
            </a:r>
            <a:r>
              <a:rPr lang="nl-NL" dirty="0"/>
              <a:t> have 2 gates </a:t>
            </a:r>
            <a:r>
              <a:rPr lang="nl-NL" dirty="0" err="1"/>
              <a:t>and</a:t>
            </a:r>
            <a:r>
              <a:rPr lang="nl-NL" dirty="0"/>
              <a:t> </a:t>
            </a:r>
            <a:r>
              <a:rPr lang="nl-NL" dirty="0" err="1"/>
              <a:t>thus</a:t>
            </a:r>
            <a:r>
              <a:rPr lang="nl-NL" dirty="0"/>
              <a:t> </a:t>
            </a:r>
            <a:r>
              <a:rPr lang="nl-NL" dirty="0" err="1"/>
              <a:t>less</a:t>
            </a:r>
            <a:r>
              <a:rPr lang="nl-NL" dirty="0"/>
              <a:t> complex </a:t>
            </a:r>
            <a:r>
              <a:rPr lang="nl-NL" dirty="0" err="1"/>
              <a:t>structure</a:t>
            </a:r>
            <a:r>
              <a:rPr lang="nl-NL" dirty="0"/>
              <a:t>, </a:t>
            </a:r>
            <a:r>
              <a:rPr lang="nl-NL" dirty="0" err="1"/>
              <a:t>computationally</a:t>
            </a:r>
            <a:r>
              <a:rPr lang="nl-NL" dirty="0"/>
              <a:t> more </a:t>
            </a:r>
            <a:r>
              <a:rPr lang="nl-NL" dirty="0" err="1"/>
              <a:t>efficient</a:t>
            </a:r>
            <a:r>
              <a:rPr lang="nl-NL" dirty="0"/>
              <a:t> proven </a:t>
            </a:r>
            <a:r>
              <a:rPr lang="nl-NL" dirty="0" err="1"/>
              <a:t>to</a:t>
            </a:r>
            <a:r>
              <a:rPr lang="nl-NL" dirty="0"/>
              <a:t> have </a:t>
            </a:r>
            <a:r>
              <a:rPr lang="nl-NL" dirty="0" err="1"/>
              <a:t>comparable</a:t>
            </a:r>
            <a:r>
              <a:rPr lang="nl-NL" dirty="0"/>
              <a:t> performance  </a:t>
            </a:r>
            <a:r>
              <a:rPr lang="nl-NL" dirty="0" err="1"/>
              <a:t>to</a:t>
            </a:r>
            <a:r>
              <a:rPr lang="nl-NL" dirty="0"/>
              <a:t> LSTM. </a:t>
            </a:r>
            <a:r>
              <a:rPr lang="en" dirty="0"/>
              <a:t>First a proposed new hidden state is computed by multiplying the old hidden state with the reset gate, concatenating this with the new part of the sequence and scaling between [-1,1] with the tanh function. Thereafter, the actual new hidden state is computed by taking a linear sum between the previous hidden state and the proposed new hidden state, in which the update gate determines how much of the hidden state is updated</a:t>
            </a:r>
            <a:r>
              <a:rPr lang="nl-NL" dirty="0"/>
              <a:t> </a:t>
            </a:r>
          </a:p>
          <a:p>
            <a:endParaRPr lang="nl-NL" dirty="0"/>
          </a:p>
          <a:p>
            <a:r>
              <a:rPr lang="nl-NL" dirty="0" err="1"/>
              <a:t>Used</a:t>
            </a:r>
            <a:r>
              <a:rPr lang="nl-NL" dirty="0"/>
              <a:t> in </a:t>
            </a:r>
            <a:r>
              <a:rPr lang="nl-NL" dirty="0" err="1"/>
              <a:t>combination</a:t>
            </a:r>
            <a:r>
              <a:rPr lang="nl-NL" dirty="0"/>
              <a:t> </a:t>
            </a:r>
            <a:r>
              <a:rPr lang="nl-NL" dirty="0" err="1"/>
              <a:t>with</a:t>
            </a:r>
            <a:r>
              <a:rPr lang="nl-NL" dirty="0"/>
              <a:t> classic ROM, flow past </a:t>
            </a:r>
            <a:r>
              <a:rPr lang="nl-NL" dirty="0" err="1"/>
              <a:t>cylinder</a:t>
            </a:r>
            <a:r>
              <a:rPr lang="nl-NL" dirty="0"/>
              <a:t> (</a:t>
            </a:r>
            <a:r>
              <a:rPr lang="nl-NL" dirty="0" err="1"/>
              <a:t>simple</a:t>
            </a:r>
            <a:r>
              <a:rPr lang="nl-NL" dirty="0"/>
              <a:t> </a:t>
            </a:r>
            <a:r>
              <a:rPr lang="nl-NL" dirty="0" err="1"/>
              <a:t>rectangular</a:t>
            </a:r>
            <a:r>
              <a:rPr lang="nl-NL" dirty="0"/>
              <a:t> domain </a:t>
            </a:r>
            <a:r>
              <a:rPr lang="nl-NL" dirty="0" err="1"/>
              <a:t>with</a:t>
            </a:r>
            <a:r>
              <a:rPr lang="nl-NL" dirty="0"/>
              <a:t> </a:t>
            </a:r>
            <a:r>
              <a:rPr lang="nl-NL" dirty="0" err="1"/>
              <a:t>obstacle</a:t>
            </a:r>
            <a:r>
              <a:rPr lang="nl-NL" dirty="0"/>
              <a:t>) </a:t>
            </a:r>
            <a:r>
              <a:rPr lang="nl-NL" dirty="0">
                <a:sym typeface="Wingdings" pitchFamily="2" charset="2"/>
              </a:rPr>
              <a:t> </a:t>
            </a:r>
            <a:r>
              <a:rPr lang="nl-NL" dirty="0" err="1">
                <a:sym typeface="Wingdings" pitchFamily="2" charset="2"/>
              </a:rPr>
              <a:t>outperformed</a:t>
            </a:r>
            <a:r>
              <a:rPr lang="nl-NL" dirty="0">
                <a:sym typeface="Wingdings" pitchFamily="2" charset="2"/>
              </a:rPr>
              <a:t> (</a:t>
            </a:r>
            <a:r>
              <a:rPr lang="nl-NL" dirty="0" err="1">
                <a:sym typeface="Wingdings" pitchFamily="2" charset="2"/>
              </a:rPr>
              <a:t>also</a:t>
            </a:r>
            <a:r>
              <a:rPr lang="nl-NL" dirty="0">
                <a:sym typeface="Wingdings" pitchFamily="2" charset="2"/>
              </a:rPr>
              <a:t> LSTM) </a:t>
            </a:r>
            <a:r>
              <a:rPr lang="nl-NL" dirty="0" err="1">
                <a:sym typeface="Wingdings" pitchFamily="2" charset="2"/>
              </a:rPr>
              <a:t>by</a:t>
            </a:r>
            <a:r>
              <a:rPr lang="nl-NL" dirty="0">
                <a:sym typeface="Wingdings" pitchFamily="2" charset="2"/>
              </a:rPr>
              <a:t> </a:t>
            </a:r>
            <a:r>
              <a:rPr lang="nl-NL" dirty="0" err="1">
                <a:sym typeface="Wingdings" pitchFamily="2" charset="2"/>
              </a:rPr>
              <a:t>causal</a:t>
            </a:r>
            <a:r>
              <a:rPr lang="nl-NL" dirty="0">
                <a:sym typeface="Wingdings" pitchFamily="2" charset="2"/>
              </a:rPr>
              <a:t> </a:t>
            </a:r>
            <a:r>
              <a:rPr lang="nl-NL" dirty="0" err="1">
                <a:sym typeface="Wingdings" pitchFamily="2" charset="2"/>
              </a:rPr>
              <a:t>convolutions</a:t>
            </a:r>
            <a:r>
              <a:rPr lang="nl-NL" dirty="0">
                <a:sym typeface="Wingdings" pitchFamily="2" charset="2"/>
              </a:rPr>
              <a:t>. </a:t>
            </a:r>
            <a:r>
              <a:rPr lang="en" sz="1200" b="0" i="0" kern="1200" dirty="0">
                <a:solidFill>
                  <a:schemeClr val="tx1"/>
                </a:solidFill>
                <a:effectLst/>
                <a:latin typeface="+mn-lt"/>
                <a:ea typeface="+mn-ea"/>
                <a:cs typeface="+mn-cs"/>
              </a:rPr>
              <a:t>TCN has five times fewer parameters than LSTM and three times fewer than GRU approximately</a:t>
            </a:r>
            <a:endParaRPr lang="nl-NL" dirty="0">
              <a:sym typeface="Wingdings" pitchFamily="2" charset="2"/>
            </a:endParaRPr>
          </a:p>
          <a:p>
            <a:r>
              <a:rPr lang="nl-NL" dirty="0">
                <a:sym typeface="Wingdings" pitchFamily="2" charset="2"/>
              </a:rPr>
              <a:t>For </a:t>
            </a:r>
            <a:r>
              <a:rPr lang="nl-NL" dirty="0" err="1">
                <a:sym typeface="Wingdings" pitchFamily="2" charset="2"/>
              </a:rPr>
              <a:t>predicting</a:t>
            </a:r>
            <a:r>
              <a:rPr lang="nl-NL" dirty="0">
                <a:sym typeface="Wingdings" pitchFamily="2" charset="2"/>
              </a:rPr>
              <a:t> </a:t>
            </a:r>
            <a:r>
              <a:rPr lang="nl-NL" dirty="0" err="1">
                <a:sym typeface="Wingdings" pitchFamily="2" charset="2"/>
              </a:rPr>
              <a:t>bloodflow</a:t>
            </a:r>
            <a:r>
              <a:rPr lang="nl-NL" dirty="0">
                <a:sym typeface="Wingdings" pitchFamily="2" charset="2"/>
              </a:rPr>
              <a:t> </a:t>
            </a:r>
            <a:r>
              <a:rPr lang="nl-NL" dirty="0" err="1">
                <a:sym typeface="Wingdings" pitchFamily="2" charset="2"/>
              </a:rPr>
              <a:t>characteristics</a:t>
            </a:r>
            <a:r>
              <a:rPr lang="nl-NL" dirty="0">
                <a:sym typeface="Wingdings" pitchFamily="2" charset="2"/>
              </a:rPr>
              <a:t> (</a:t>
            </a:r>
            <a:r>
              <a:rPr lang="nl-NL" dirty="0" err="1">
                <a:sym typeface="Wingdings" pitchFamily="2" charset="2"/>
              </a:rPr>
              <a:t>spartial</a:t>
            </a:r>
            <a:r>
              <a:rPr lang="nl-NL" dirty="0">
                <a:sym typeface="Wingdings" pitchFamily="2" charset="2"/>
              </a:rPr>
              <a:t> </a:t>
            </a:r>
            <a:r>
              <a:rPr lang="nl-NL" dirty="0" err="1">
                <a:sym typeface="Wingdings" pitchFamily="2" charset="2"/>
              </a:rPr>
              <a:t>sequence</a:t>
            </a:r>
            <a:r>
              <a:rPr lang="nl-NL" dirty="0">
                <a:sym typeface="Wingdings" pitchFamily="2" charset="2"/>
              </a:rPr>
              <a:t>) GRU best overal </a:t>
            </a:r>
            <a:r>
              <a:rPr lang="nl-NL" dirty="0" err="1">
                <a:sym typeface="Wingdings" pitchFamily="2" charset="2"/>
              </a:rPr>
              <a:t>accuracy</a:t>
            </a:r>
            <a:r>
              <a:rPr lang="nl-NL" dirty="0">
                <a:sym typeface="Wingdings" pitchFamily="2" charset="2"/>
              </a:rPr>
              <a:t> but </a:t>
            </a:r>
            <a:r>
              <a:rPr lang="nl-NL" dirty="0" err="1">
                <a:sym typeface="Wingdings" pitchFamily="2" charset="2"/>
              </a:rPr>
              <a:t>outperformed</a:t>
            </a:r>
            <a:r>
              <a:rPr lang="nl-NL" dirty="0">
                <a:sym typeface="Wingdings" pitchFamily="2" charset="2"/>
              </a:rPr>
              <a:t> on </a:t>
            </a:r>
            <a:r>
              <a:rPr lang="nl-NL" dirty="0" err="1">
                <a:sym typeface="Wingdings" pitchFamily="2" charset="2"/>
              </a:rPr>
              <a:t>specific</a:t>
            </a:r>
            <a:r>
              <a:rPr lang="nl-NL" dirty="0">
                <a:sym typeface="Wingdings" pitchFamily="2" charset="2"/>
              </a:rPr>
              <a:t> </a:t>
            </a:r>
            <a:r>
              <a:rPr lang="nl-NL" dirty="0" err="1">
                <a:sym typeface="Wingdings" pitchFamily="2" charset="2"/>
              </a:rPr>
              <a:t>characteristics</a:t>
            </a:r>
            <a:r>
              <a:rPr lang="nl-NL" dirty="0">
                <a:sym typeface="Wingdings" pitchFamily="2" charset="2"/>
              </a:rPr>
              <a:t> </a:t>
            </a:r>
            <a:r>
              <a:rPr lang="nl-NL" dirty="0" err="1">
                <a:sym typeface="Wingdings" pitchFamily="2" charset="2"/>
              </a:rPr>
              <a:t>by</a:t>
            </a:r>
            <a:r>
              <a:rPr lang="nl-NL" dirty="0">
                <a:sym typeface="Wingdings" pitchFamily="2" charset="2"/>
              </a:rPr>
              <a:t> NN </a:t>
            </a:r>
            <a:r>
              <a:rPr lang="nl-NL" dirty="0" err="1">
                <a:sym typeface="Wingdings" pitchFamily="2" charset="2"/>
              </a:rPr>
              <a:t>and</a:t>
            </a:r>
            <a:r>
              <a:rPr lang="nl-NL" dirty="0">
                <a:sym typeface="Wingdings" pitchFamily="2" charset="2"/>
              </a:rPr>
              <a:t> LSTM unit </a:t>
            </a:r>
            <a:endParaRPr lang="nl-NL" dirty="0"/>
          </a:p>
        </p:txBody>
      </p:sp>
      <p:sp>
        <p:nvSpPr>
          <p:cNvPr id="4" name="Tijdelijke aanduiding voor dianummer 3"/>
          <p:cNvSpPr>
            <a:spLocks noGrp="1"/>
          </p:cNvSpPr>
          <p:nvPr>
            <p:ph type="sldNum" sz="quarter" idx="5"/>
          </p:nvPr>
        </p:nvSpPr>
        <p:spPr/>
        <p:txBody>
          <a:bodyPr/>
          <a:lstStyle/>
          <a:p>
            <a:fld id="{3028A15F-DAE0-374C-B194-E122F0EFEAD0}" type="slidenum">
              <a:rPr lang="nl-NL" smtClean="0"/>
              <a:t>9</a:t>
            </a:fld>
            <a:endParaRPr lang="nl-NL"/>
          </a:p>
        </p:txBody>
      </p:sp>
    </p:spTree>
    <p:extLst>
      <p:ext uri="{BB962C8B-B14F-4D97-AF65-F5344CB8AC3E}">
        <p14:creationId xmlns:p14="http://schemas.microsoft.com/office/powerpoint/2010/main" val="226628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1B265080-7C40-4E4C-86BE-D931D2610D82}" type="datetime1">
              <a:rPr lang="nl-NL" smtClean="0"/>
              <a:t>25-04-2022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2917963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8FF168A5-D655-CA49-B5EF-886440CAA7CF}" type="datetime1">
              <a:rPr lang="nl-NL" smtClean="0"/>
              <a:t>25-04-2022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302308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AEF84D15-9964-FE4B-AAC9-61605FA0531F}" type="datetime1">
              <a:rPr lang="nl-NL" smtClean="0"/>
              <a:t>25-04-2022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3721444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22766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DFCD9D9-7D22-7A49-ACC0-273F68002B01}" type="datetime1">
              <a:rPr lang="nl-NL" smtClean="0"/>
              <a:t>25-04-2022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3695671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9D0BFCE5-777B-674D-8943-E936653548A1}" type="datetime1">
              <a:rPr lang="nl-NL" smtClean="0"/>
              <a:t>25-04-2022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1307256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08677178-58DB-394F-97B8-857C6C4ED5B3}" type="datetime1">
              <a:rPr lang="nl-NL" smtClean="0"/>
              <a:t>25-04-2022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300849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A26FCDAB-C526-7543-BAE7-FBBB9CE01952}" type="datetime1">
              <a:rPr lang="nl-NL" smtClean="0"/>
              <a:t>25-04-2022</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275893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18CAC872-C2D3-D643-88D9-45FC6856774C}" type="datetime1">
              <a:rPr lang="nl-NL" smtClean="0"/>
              <a:t>25-04-2022</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763217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58497-9334-0142-A289-DD113CC2C742}" type="datetime1">
              <a:rPr lang="nl-NL" smtClean="0"/>
              <a:t>25-04-2022</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1532844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D6CBBA0D-8C2B-5B4F-8301-D3FF6C5E835F}" type="datetime1">
              <a:rPr lang="nl-NL" smtClean="0"/>
              <a:t>25-04-2022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422911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FA10F611-839A-AA40-97F5-8C76E0431E61}" type="datetime1">
              <a:rPr lang="nl-NL" smtClean="0"/>
              <a:t>25-04-2022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F317A44-DE73-B645-8691-78C506CDB346}" type="slidenum">
              <a:rPr lang="nl-NL" smtClean="0"/>
              <a:t>‹nr.›</a:t>
            </a:fld>
            <a:endParaRPr lang="nl-NL"/>
          </a:p>
        </p:txBody>
      </p:sp>
    </p:spTree>
    <p:extLst>
      <p:ext uri="{BB962C8B-B14F-4D97-AF65-F5344CB8AC3E}">
        <p14:creationId xmlns:p14="http://schemas.microsoft.com/office/powerpoint/2010/main" val="348394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330E1-676E-254C-B5D4-E31A78C8EF72}" type="datetime1">
              <a:rPr lang="nl-NL" smtClean="0"/>
              <a:t>25-04-2022</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317A44-DE73-B645-8691-78C506CDB346}" type="slidenum">
              <a:rPr lang="nl-NL" smtClean="0"/>
              <a:t>‹nr.›</a:t>
            </a:fld>
            <a:endParaRPr lang="nl-NL"/>
          </a:p>
        </p:txBody>
      </p:sp>
    </p:spTree>
    <p:extLst>
      <p:ext uri="{BB962C8B-B14F-4D97-AF65-F5344CB8AC3E}">
        <p14:creationId xmlns:p14="http://schemas.microsoft.com/office/powerpoint/2010/main" val="4420969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33.png"/><Relationship Id="rId5" Type="http://schemas.openxmlformats.org/officeDocument/2006/relationships/image" Target="../media/image2.png"/><Relationship Id="rId10" Type="http://schemas.openxmlformats.org/officeDocument/2006/relationships/image" Target="../media/image32.png"/><Relationship Id="rId4" Type="http://schemas.openxmlformats.org/officeDocument/2006/relationships/image" Target="../media/image1.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4.png"/><Relationship Id="rId7" Type="http://schemas.openxmlformats.org/officeDocument/2006/relationships/image" Target="../media/image2.pn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5.png"/><Relationship Id="rId4" Type="http://schemas.openxmlformats.org/officeDocument/2006/relationships/image" Target="../media/image35.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9.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png"/><Relationship Id="rId1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4.png"/><Relationship Id="rId12" Type="http://schemas.microsoft.com/office/2007/relationships/hdphoto" Target="../media/hdphoto7.wdp"/><Relationship Id="rId17" Type="http://schemas.openxmlformats.org/officeDocument/2006/relationships/image" Target="../media/image41.png"/><Relationship Id="rId2" Type="http://schemas.openxmlformats.org/officeDocument/2006/relationships/notesSlide" Target="../notesSlides/notesSlide13.xml"/><Relationship Id="rId16" Type="http://schemas.microsoft.com/office/2007/relationships/hdphoto" Target="../media/hdphoto9.wdp"/><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14.png"/><Relationship Id="rId10" Type="http://schemas.microsoft.com/office/2007/relationships/hdphoto" Target="../media/hdphoto6.wdp"/><Relationship Id="rId19" Type="http://schemas.openxmlformats.org/officeDocument/2006/relationships/image" Target="../media/image43.png"/><Relationship Id="rId4" Type="http://schemas.openxmlformats.org/officeDocument/2006/relationships/image" Target="../media/image1.png"/><Relationship Id="rId9" Type="http://schemas.openxmlformats.org/officeDocument/2006/relationships/image" Target="../media/image11.png"/><Relationship Id="rId1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16/j.cma.2019.112732" TargetMode="External"/><Relationship Id="rId2" Type="http://schemas.openxmlformats.org/officeDocument/2006/relationships/hyperlink" Target="http://dx.doi.org/10.14569/IJACSA.2022.013019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2.wdp"/><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5.png"/><Relationship Id="rId12" Type="http://schemas.openxmlformats.org/officeDocument/2006/relationships/image" Target="../media/image11.png"/><Relationship Id="rId17" Type="http://schemas.microsoft.com/office/2007/relationships/hdphoto" Target="../media/hdphoto4.wdp"/><Relationship Id="rId2" Type="http://schemas.openxmlformats.org/officeDocument/2006/relationships/notesSlide" Target="../notesSlides/notesSlide3.xml"/><Relationship Id="rId16" Type="http://schemas.openxmlformats.org/officeDocument/2006/relationships/image" Target="../media/image13.png"/><Relationship Id="rId20"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1.wdp"/><Relationship Id="rId5" Type="http://schemas.openxmlformats.org/officeDocument/2006/relationships/image" Target="../media/image3.png"/><Relationship Id="rId15" Type="http://schemas.microsoft.com/office/2007/relationships/hdphoto" Target="../media/hdphoto3.wdp"/><Relationship Id="rId10" Type="http://schemas.openxmlformats.org/officeDocument/2006/relationships/image" Target="../media/image10.png"/><Relationship Id="rId19" Type="http://schemas.microsoft.com/office/2007/relationships/hdphoto" Target="../media/hdphoto5.wdp"/><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png"/><Relationship Id="rId3" Type="http://schemas.openxmlformats.org/officeDocument/2006/relationships/image" Target="../media/image17.gif"/><Relationship Id="rId7" Type="http://schemas.openxmlformats.org/officeDocument/2006/relationships/image" Target="../media/image2.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gif"/><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tiff"/><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29.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E0D80A-61B8-0142-9F59-9A2347929F21}"/>
              </a:ext>
            </a:extLst>
          </p:cNvPr>
          <p:cNvSpPr>
            <a:spLocks noGrp="1"/>
          </p:cNvSpPr>
          <p:nvPr>
            <p:ph type="ctrTitle"/>
          </p:nvPr>
        </p:nvSpPr>
        <p:spPr/>
        <p:txBody>
          <a:bodyPr/>
          <a:lstStyle/>
          <a:p>
            <a:r>
              <a:rPr lang="nl-NL" dirty="0" err="1"/>
              <a:t>Convolutional</a:t>
            </a:r>
            <a:r>
              <a:rPr lang="nl-NL" dirty="0"/>
              <a:t> </a:t>
            </a:r>
            <a:r>
              <a:rPr lang="nl-NL" dirty="0" err="1"/>
              <a:t>Neural</a:t>
            </a:r>
            <a:r>
              <a:rPr lang="nl-NL" dirty="0"/>
              <a:t> Network </a:t>
            </a:r>
            <a:r>
              <a:rPr lang="nl-NL" dirty="0" err="1"/>
              <a:t>for</a:t>
            </a:r>
            <a:r>
              <a:rPr lang="nl-NL" dirty="0"/>
              <a:t> </a:t>
            </a:r>
            <a:r>
              <a:rPr lang="nl-NL" dirty="0" err="1"/>
              <a:t>Fluid</a:t>
            </a:r>
            <a:r>
              <a:rPr lang="nl-NL" dirty="0"/>
              <a:t> Dynamics</a:t>
            </a:r>
          </a:p>
        </p:txBody>
      </p:sp>
      <p:sp>
        <p:nvSpPr>
          <p:cNvPr id="3" name="Ondertitel 2">
            <a:extLst>
              <a:ext uri="{FF2B5EF4-FFF2-40B4-BE49-F238E27FC236}">
                <a16:creationId xmlns:a16="http://schemas.microsoft.com/office/drawing/2014/main" id="{555B854C-FCB6-DA4A-8F18-7E8B1F91744F}"/>
              </a:ext>
            </a:extLst>
          </p:cNvPr>
          <p:cNvSpPr>
            <a:spLocks noGrp="1"/>
          </p:cNvSpPr>
          <p:nvPr>
            <p:ph type="subTitle" idx="1"/>
          </p:nvPr>
        </p:nvSpPr>
        <p:spPr/>
        <p:txBody>
          <a:bodyPr/>
          <a:lstStyle/>
          <a:p>
            <a:r>
              <a:rPr lang="nl-NL" dirty="0"/>
              <a:t>Sylle Hoogeveen</a:t>
            </a:r>
          </a:p>
          <a:p>
            <a:r>
              <a:rPr lang="nl-NL" dirty="0"/>
              <a:t>4445082</a:t>
            </a:r>
          </a:p>
          <a:p>
            <a:r>
              <a:rPr lang="nl-NL" dirty="0"/>
              <a:t>MSc </a:t>
            </a:r>
            <a:r>
              <a:rPr lang="nl-NL" dirty="0" err="1"/>
              <a:t>Applied</a:t>
            </a:r>
            <a:r>
              <a:rPr lang="nl-NL" dirty="0"/>
              <a:t> </a:t>
            </a:r>
            <a:r>
              <a:rPr lang="nl-NL" dirty="0" err="1"/>
              <a:t>Mathematics</a:t>
            </a:r>
            <a:r>
              <a:rPr lang="nl-NL" dirty="0"/>
              <a:t> </a:t>
            </a:r>
          </a:p>
        </p:txBody>
      </p:sp>
    </p:spTree>
    <p:extLst>
      <p:ext uri="{BB962C8B-B14F-4D97-AF65-F5344CB8AC3E}">
        <p14:creationId xmlns:p14="http://schemas.microsoft.com/office/powerpoint/2010/main" val="1786977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9FC5C-7D0C-964D-880C-9BBEE256518B}"/>
              </a:ext>
            </a:extLst>
          </p:cNvPr>
          <p:cNvSpPr>
            <a:spLocks noGrp="1"/>
          </p:cNvSpPr>
          <p:nvPr>
            <p:ph type="title"/>
          </p:nvPr>
        </p:nvSpPr>
        <p:spPr>
          <a:xfrm>
            <a:off x="1329770" y="391594"/>
            <a:ext cx="10024030" cy="1325563"/>
          </a:xfrm>
        </p:spPr>
        <p:txBody>
          <a:bodyPr/>
          <a:lstStyle/>
          <a:p>
            <a:pPr algn="ctr"/>
            <a:r>
              <a:rPr lang="nl-NL" dirty="0"/>
              <a:t>Machine Learning Framework</a:t>
            </a:r>
          </a:p>
        </p:txBody>
      </p:sp>
      <p:sp>
        <p:nvSpPr>
          <p:cNvPr id="3" name="Tijdelijke aanduiding voor dianummer 2">
            <a:extLst>
              <a:ext uri="{FF2B5EF4-FFF2-40B4-BE49-F238E27FC236}">
                <a16:creationId xmlns:a16="http://schemas.microsoft.com/office/drawing/2014/main" id="{168A4640-A866-7849-B761-811FFDB47126}"/>
              </a:ext>
            </a:extLst>
          </p:cNvPr>
          <p:cNvSpPr>
            <a:spLocks noGrp="1"/>
          </p:cNvSpPr>
          <p:nvPr>
            <p:ph type="sldNum" sz="quarter" idx="12"/>
          </p:nvPr>
        </p:nvSpPr>
        <p:spPr/>
        <p:txBody>
          <a:bodyPr/>
          <a:lstStyle/>
          <a:p>
            <a:fld id="{DF317A44-DE73-B645-8691-78C506CDB346}" type="slidenum">
              <a:rPr lang="nl-NL" smtClean="0"/>
              <a:t>9</a:t>
            </a:fld>
            <a:endParaRPr lang="nl-NL"/>
          </a:p>
        </p:txBody>
      </p:sp>
      <p:sp>
        <p:nvSpPr>
          <p:cNvPr id="27" name="Tijdelijke aanduiding voor tekst 3">
            <a:extLst>
              <a:ext uri="{FF2B5EF4-FFF2-40B4-BE49-F238E27FC236}">
                <a16:creationId xmlns:a16="http://schemas.microsoft.com/office/drawing/2014/main" id="{C8477F94-25AA-BB45-AF2F-356CADED6D88}"/>
              </a:ext>
            </a:extLst>
          </p:cNvPr>
          <p:cNvSpPr txBox="1">
            <a:spLocks/>
          </p:cNvSpPr>
          <p:nvPr/>
        </p:nvSpPr>
        <p:spPr>
          <a:xfrm>
            <a:off x="1329770" y="1514476"/>
            <a:ext cx="10022441" cy="4420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i="1" dirty="0" err="1"/>
              <a:t>Recurrent</a:t>
            </a:r>
            <a:r>
              <a:rPr lang="nl-NL" i="1" dirty="0"/>
              <a:t> </a:t>
            </a:r>
            <a:r>
              <a:rPr lang="nl-NL" i="1" dirty="0" err="1"/>
              <a:t>Neural</a:t>
            </a:r>
            <a:r>
              <a:rPr lang="nl-NL" i="1" dirty="0"/>
              <a:t> Networks – GRU </a:t>
            </a:r>
          </a:p>
        </p:txBody>
      </p:sp>
      <p:pic>
        <p:nvPicPr>
          <p:cNvPr id="29" name="Afbeelding 28">
            <a:extLst>
              <a:ext uri="{FF2B5EF4-FFF2-40B4-BE49-F238E27FC236}">
                <a16:creationId xmlns:a16="http://schemas.microsoft.com/office/drawing/2014/main" id="{7757B1D0-A13D-5645-B326-24930266CCBC}"/>
              </a:ext>
            </a:extLst>
          </p:cNvPr>
          <p:cNvPicPr>
            <a:picLocks noChangeAspect="1"/>
          </p:cNvPicPr>
          <p:nvPr/>
        </p:nvPicPr>
        <p:blipFill>
          <a:blip r:embed="rId3"/>
          <a:stretch>
            <a:fillRect/>
          </a:stretch>
        </p:blipFill>
        <p:spPr>
          <a:xfrm>
            <a:off x="1482476" y="2085975"/>
            <a:ext cx="9227048" cy="2815503"/>
          </a:xfrm>
          <a:prstGeom prst="rect">
            <a:avLst/>
          </a:prstGeom>
        </p:spPr>
      </p:pic>
      <p:grpSp>
        <p:nvGrpSpPr>
          <p:cNvPr id="31" name="Groep 30">
            <a:extLst>
              <a:ext uri="{FF2B5EF4-FFF2-40B4-BE49-F238E27FC236}">
                <a16:creationId xmlns:a16="http://schemas.microsoft.com/office/drawing/2014/main" id="{3D797E21-06E2-7E43-8076-FD2E76446671}"/>
              </a:ext>
            </a:extLst>
          </p:cNvPr>
          <p:cNvGrpSpPr/>
          <p:nvPr/>
        </p:nvGrpSpPr>
        <p:grpSpPr>
          <a:xfrm>
            <a:off x="237784" y="650004"/>
            <a:ext cx="799528" cy="6308000"/>
            <a:chOff x="979154" y="650004"/>
            <a:chExt cx="799528" cy="6308000"/>
          </a:xfrm>
        </p:grpSpPr>
        <p:grpSp>
          <p:nvGrpSpPr>
            <p:cNvPr id="32" name="Groep 31">
              <a:extLst>
                <a:ext uri="{FF2B5EF4-FFF2-40B4-BE49-F238E27FC236}">
                  <a16:creationId xmlns:a16="http://schemas.microsoft.com/office/drawing/2014/main" id="{4D7F5149-9EC9-0241-A722-AB345D55BA29}"/>
                </a:ext>
              </a:extLst>
            </p:cNvPr>
            <p:cNvGrpSpPr/>
            <p:nvPr/>
          </p:nvGrpSpPr>
          <p:grpSpPr>
            <a:xfrm>
              <a:off x="981259" y="1889473"/>
              <a:ext cx="795318" cy="1261125"/>
              <a:chOff x="269499" y="1470709"/>
              <a:chExt cx="795318" cy="1261125"/>
            </a:xfrm>
          </p:grpSpPr>
          <p:sp>
            <p:nvSpPr>
              <p:cNvPr id="48" name="Oval 18">
                <a:extLst>
                  <a:ext uri="{FF2B5EF4-FFF2-40B4-BE49-F238E27FC236}">
                    <a16:creationId xmlns:a16="http://schemas.microsoft.com/office/drawing/2014/main" id="{ABA0E541-51D9-824D-BA1D-8A2D8E5C64E0}"/>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9" name="Straight Connector 89">
                <a:extLst>
                  <a:ext uri="{FF2B5EF4-FFF2-40B4-BE49-F238E27FC236}">
                    <a16:creationId xmlns:a16="http://schemas.microsoft.com/office/drawing/2014/main" id="{6DB923E9-8C49-9440-A33B-A53FDF6D6CDB}"/>
                  </a:ext>
                </a:extLst>
              </p:cNvPr>
              <p:cNvCxnSpPr>
                <a:cxnSpLocks/>
                <a:stCxn id="48" idx="4"/>
                <a:endCxn id="46"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3" name="Groep 32">
              <a:extLst>
                <a:ext uri="{FF2B5EF4-FFF2-40B4-BE49-F238E27FC236}">
                  <a16:creationId xmlns:a16="http://schemas.microsoft.com/office/drawing/2014/main" id="{9B522F70-EFB1-8F40-9E96-1175E775817E}"/>
                </a:ext>
              </a:extLst>
            </p:cNvPr>
            <p:cNvGrpSpPr/>
            <p:nvPr/>
          </p:nvGrpSpPr>
          <p:grpSpPr>
            <a:xfrm>
              <a:off x="979154" y="3150598"/>
              <a:ext cx="795318" cy="1226838"/>
              <a:chOff x="267394" y="2731834"/>
              <a:chExt cx="795318" cy="1226838"/>
            </a:xfrm>
          </p:grpSpPr>
          <p:sp>
            <p:nvSpPr>
              <p:cNvPr id="46" name="Oval 17">
                <a:extLst>
                  <a:ext uri="{FF2B5EF4-FFF2-40B4-BE49-F238E27FC236}">
                    <a16:creationId xmlns:a16="http://schemas.microsoft.com/office/drawing/2014/main" id="{79724872-4894-AB42-AD0B-C62BC6E86CA2}"/>
                  </a:ext>
                </a:extLst>
              </p:cNvPr>
              <p:cNvSpPr>
                <a:spLocks noChangeArrowheads="1"/>
              </p:cNvSpPr>
              <p:nvPr/>
            </p:nvSpPr>
            <p:spPr bwMode="auto">
              <a:xfrm>
                <a:off x="267394" y="2731834"/>
                <a:ext cx="795318" cy="799524"/>
              </a:xfrm>
              <a:prstGeom prst="ellipse">
                <a:avLst/>
              </a:prstGeom>
              <a:solidFill>
                <a:srgbClr val="27CED7"/>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7" name="Straight Connector 92">
                <a:extLst>
                  <a:ext uri="{FF2B5EF4-FFF2-40B4-BE49-F238E27FC236}">
                    <a16:creationId xmlns:a16="http://schemas.microsoft.com/office/drawing/2014/main" id="{0F953F66-6D28-B446-8832-DA0677EDA8CA}"/>
                  </a:ext>
                </a:extLst>
              </p:cNvPr>
              <p:cNvCxnSpPr>
                <a:cxnSpLocks/>
                <a:stCxn id="46" idx="4"/>
                <a:endCxn id="44"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74">
              <a:extLst>
                <a:ext uri="{FF2B5EF4-FFF2-40B4-BE49-F238E27FC236}">
                  <a16:creationId xmlns:a16="http://schemas.microsoft.com/office/drawing/2014/main" id="{750ADD96-1034-094F-A4A4-078FB479248B}"/>
                </a:ext>
              </a:extLst>
            </p:cNvPr>
            <p:cNvCxnSpPr>
              <a:cxnSpLocks/>
              <a:stCxn id="40" idx="4"/>
              <a:endCxn id="48"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0" name="Oval 14">
              <a:extLst>
                <a:ext uri="{FF2B5EF4-FFF2-40B4-BE49-F238E27FC236}">
                  <a16:creationId xmlns:a16="http://schemas.microsoft.com/office/drawing/2014/main" id="{B28832F1-4C96-1D45-AA8E-464D4DB6A535}"/>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0">
              <a:extLst>
                <a:ext uri="{FF2B5EF4-FFF2-40B4-BE49-F238E27FC236}">
                  <a16:creationId xmlns:a16="http://schemas.microsoft.com/office/drawing/2014/main" id="{59324D1C-0085-8245-82C5-D9A2216D8811}"/>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2" name="Straight Connector 98">
              <a:extLst>
                <a:ext uri="{FF2B5EF4-FFF2-40B4-BE49-F238E27FC236}">
                  <a16:creationId xmlns:a16="http://schemas.microsoft.com/office/drawing/2014/main" id="{28D85313-3571-C64E-84F0-2ADA6A6AC8D7}"/>
                </a:ext>
              </a:extLst>
            </p:cNvPr>
            <p:cNvCxnSpPr>
              <a:cxnSpLocks/>
              <a:stCxn id="41"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3" name="Groep 42">
              <a:extLst>
                <a:ext uri="{FF2B5EF4-FFF2-40B4-BE49-F238E27FC236}">
                  <a16:creationId xmlns:a16="http://schemas.microsoft.com/office/drawing/2014/main" id="{3B3F4B1C-91E4-E24B-B04F-369E9C4FA033}"/>
                </a:ext>
              </a:extLst>
            </p:cNvPr>
            <p:cNvGrpSpPr/>
            <p:nvPr/>
          </p:nvGrpSpPr>
          <p:grpSpPr>
            <a:xfrm>
              <a:off x="979155" y="4377436"/>
              <a:ext cx="797422" cy="1224736"/>
              <a:chOff x="267395" y="3958672"/>
              <a:chExt cx="797422" cy="1224736"/>
            </a:xfrm>
          </p:grpSpPr>
          <p:sp>
            <p:nvSpPr>
              <p:cNvPr id="44" name="Oval 16">
                <a:extLst>
                  <a:ext uri="{FF2B5EF4-FFF2-40B4-BE49-F238E27FC236}">
                    <a16:creationId xmlns:a16="http://schemas.microsoft.com/office/drawing/2014/main" id="{F65FEB43-B285-B346-B99C-5486E4AD9E19}"/>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5" name="Straight Connector 95">
                <a:extLst>
                  <a:ext uri="{FF2B5EF4-FFF2-40B4-BE49-F238E27FC236}">
                    <a16:creationId xmlns:a16="http://schemas.microsoft.com/office/drawing/2014/main" id="{649F1E0F-841B-2446-8336-EC916F5DB550}"/>
                  </a:ext>
                </a:extLst>
              </p:cNvPr>
              <p:cNvCxnSpPr>
                <a:cxnSpLocks/>
                <a:stCxn id="44" idx="4"/>
                <a:endCxn id="41"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0" name="Groep 49">
            <a:extLst>
              <a:ext uri="{FF2B5EF4-FFF2-40B4-BE49-F238E27FC236}">
                <a16:creationId xmlns:a16="http://schemas.microsoft.com/office/drawing/2014/main" id="{2E02F7B2-2692-F44B-AC75-1F86D5E56ABA}"/>
              </a:ext>
            </a:extLst>
          </p:cNvPr>
          <p:cNvGrpSpPr/>
          <p:nvPr/>
        </p:nvGrpSpPr>
        <p:grpSpPr>
          <a:xfrm>
            <a:off x="280602" y="754354"/>
            <a:ext cx="687770" cy="5547526"/>
            <a:chOff x="280602" y="754354"/>
            <a:chExt cx="687770" cy="5547526"/>
          </a:xfrm>
        </p:grpSpPr>
        <p:pic>
          <p:nvPicPr>
            <p:cNvPr id="51" name="Afbeelding 50">
              <a:extLst>
                <a:ext uri="{FF2B5EF4-FFF2-40B4-BE49-F238E27FC236}">
                  <a16:creationId xmlns:a16="http://schemas.microsoft.com/office/drawing/2014/main" id="{48B8F8F7-FBF8-BA4F-898B-F275BAB26D36}"/>
                </a:ext>
              </a:extLst>
            </p:cNvPr>
            <p:cNvPicPr>
              <a:picLocks noChangeAspect="1"/>
            </p:cNvPicPr>
            <p:nvPr/>
          </p:nvPicPr>
          <p:blipFill>
            <a:blip r:embed="rId4"/>
            <a:stretch>
              <a:fillRect/>
            </a:stretch>
          </p:blipFill>
          <p:spPr>
            <a:xfrm>
              <a:off x="308158" y="754354"/>
              <a:ext cx="642960" cy="642960"/>
            </a:xfrm>
            <a:prstGeom prst="rect">
              <a:avLst/>
            </a:prstGeom>
          </p:spPr>
        </p:pic>
        <p:pic>
          <p:nvPicPr>
            <p:cNvPr id="53" name="Afbeelding 52">
              <a:extLst>
                <a:ext uri="{FF2B5EF4-FFF2-40B4-BE49-F238E27FC236}">
                  <a16:creationId xmlns:a16="http://schemas.microsoft.com/office/drawing/2014/main" id="{8103A14D-840F-F549-AACB-B7B573AA05F3}"/>
                </a:ext>
              </a:extLst>
            </p:cNvPr>
            <p:cNvPicPr>
              <a:picLocks noChangeAspect="1"/>
            </p:cNvPicPr>
            <p:nvPr/>
          </p:nvPicPr>
          <p:blipFill>
            <a:blip r:embed="rId5"/>
            <a:stretch>
              <a:fillRect/>
            </a:stretch>
          </p:blipFill>
          <p:spPr>
            <a:xfrm>
              <a:off x="373200" y="3280176"/>
              <a:ext cx="536291" cy="536291"/>
            </a:xfrm>
            <a:prstGeom prst="rect">
              <a:avLst/>
            </a:prstGeom>
          </p:spPr>
        </p:pic>
        <p:pic>
          <p:nvPicPr>
            <p:cNvPr id="57" name="Afbeelding 56">
              <a:extLst>
                <a:ext uri="{FF2B5EF4-FFF2-40B4-BE49-F238E27FC236}">
                  <a16:creationId xmlns:a16="http://schemas.microsoft.com/office/drawing/2014/main" id="{6EEAB7D6-705B-8B40-B5D0-D32CF2944D95}"/>
                </a:ext>
              </a:extLst>
            </p:cNvPr>
            <p:cNvPicPr>
              <a:picLocks noChangeAspect="1"/>
            </p:cNvPicPr>
            <p:nvPr/>
          </p:nvPicPr>
          <p:blipFill>
            <a:blip r:embed="rId6"/>
            <a:stretch>
              <a:fillRect/>
            </a:stretch>
          </p:blipFill>
          <p:spPr>
            <a:xfrm>
              <a:off x="345734" y="1935155"/>
              <a:ext cx="622638" cy="622638"/>
            </a:xfrm>
            <a:prstGeom prst="rect">
              <a:avLst/>
            </a:prstGeom>
          </p:spPr>
        </p:pic>
        <p:pic>
          <p:nvPicPr>
            <p:cNvPr id="58" name="Afbeelding 57">
              <a:extLst>
                <a:ext uri="{FF2B5EF4-FFF2-40B4-BE49-F238E27FC236}">
                  <a16:creationId xmlns:a16="http://schemas.microsoft.com/office/drawing/2014/main" id="{5359D2AF-C97D-2A4A-86C9-F9152871C7A2}"/>
                </a:ext>
              </a:extLst>
            </p:cNvPr>
            <p:cNvPicPr>
              <a:picLocks noChangeAspect="1"/>
            </p:cNvPicPr>
            <p:nvPr/>
          </p:nvPicPr>
          <p:blipFill>
            <a:blip r:embed="rId7"/>
            <a:stretch>
              <a:fillRect/>
            </a:stretch>
          </p:blipFill>
          <p:spPr>
            <a:xfrm>
              <a:off x="280602" y="5672991"/>
              <a:ext cx="628889" cy="628889"/>
            </a:xfrm>
            <a:prstGeom prst="rect">
              <a:avLst/>
            </a:prstGeom>
          </p:spPr>
        </p:pic>
      </p:grpSp>
      <p:pic>
        <p:nvPicPr>
          <p:cNvPr id="59" name="Tijdelijke aanduiding voor inhoud 52">
            <a:extLst>
              <a:ext uri="{FF2B5EF4-FFF2-40B4-BE49-F238E27FC236}">
                <a16:creationId xmlns:a16="http://schemas.microsoft.com/office/drawing/2014/main" id="{DCF69B13-E036-4B4A-9B89-EDF1F1EE13E8}"/>
              </a:ext>
            </a:extLst>
          </p:cNvPr>
          <p:cNvPicPr>
            <a:picLocks noChangeAspect="1"/>
          </p:cNvPicPr>
          <p:nvPr/>
        </p:nvPicPr>
        <p:blipFill>
          <a:blip r:embed="rId8"/>
          <a:stretch>
            <a:fillRect/>
          </a:stretch>
        </p:blipFill>
        <p:spPr>
          <a:xfrm>
            <a:off x="313797" y="4452939"/>
            <a:ext cx="631682" cy="631682"/>
          </a:xfrm>
          <a:prstGeom prst="rect">
            <a:avLst/>
          </a:prstGeom>
        </p:spPr>
      </p:pic>
      <mc:AlternateContent xmlns:mc="http://schemas.openxmlformats.org/markup-compatibility/2006">
        <mc:Choice xmlns:a14="http://schemas.microsoft.com/office/drawing/2010/main" Requires="a14">
          <p:sp>
            <p:nvSpPr>
              <p:cNvPr id="61" name="Tekstvak 60">
                <a:extLst>
                  <a:ext uri="{FF2B5EF4-FFF2-40B4-BE49-F238E27FC236}">
                    <a16:creationId xmlns:a16="http://schemas.microsoft.com/office/drawing/2014/main" id="{23FC44AB-6BF0-CE4F-81DF-7ED336A4DBC8}"/>
                  </a:ext>
                </a:extLst>
              </p:cNvPr>
              <p:cNvSpPr txBox="1"/>
              <p:nvPr/>
            </p:nvSpPr>
            <p:spPr>
              <a:xfrm>
                <a:off x="1166066" y="5176543"/>
                <a:ext cx="231871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I</m:t>
                      </m:r>
                      <m:r>
                        <m:rPr>
                          <m:sty m:val="p"/>
                        </m:rPr>
                        <a:rPr lang="en-US">
                          <a:latin typeface="Cambria Math" panose="02040503050406030204" pitchFamily="18" charset="0"/>
                        </a:rPr>
                        <m:t>nput</m:t>
                      </m:r>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e>
                      </m:d>
                    </m:oMath>
                  </m:oMathPara>
                </a14:m>
                <a:endParaRPr lang="en-GB" dirty="0"/>
              </a:p>
            </p:txBody>
          </p:sp>
        </mc:Choice>
        <mc:Fallback>
          <p:sp>
            <p:nvSpPr>
              <p:cNvPr id="61" name="Tekstvak 60">
                <a:extLst>
                  <a:ext uri="{FF2B5EF4-FFF2-40B4-BE49-F238E27FC236}">
                    <a16:creationId xmlns:a16="http://schemas.microsoft.com/office/drawing/2014/main" id="{23FC44AB-6BF0-CE4F-81DF-7ED336A4DBC8}"/>
                  </a:ext>
                </a:extLst>
              </p:cNvPr>
              <p:cNvSpPr txBox="1">
                <a:spLocks noRot="1" noChangeAspect="1" noMove="1" noResize="1" noEditPoints="1" noAdjustHandles="1" noChangeArrowheads="1" noChangeShapeType="1" noTextEdit="1"/>
              </p:cNvSpPr>
              <p:nvPr/>
            </p:nvSpPr>
            <p:spPr>
              <a:xfrm>
                <a:off x="1166066" y="5176543"/>
                <a:ext cx="2318712" cy="369332"/>
              </a:xfrm>
              <a:prstGeom prst="rect">
                <a:avLst/>
              </a:prstGeom>
              <a:blipFill>
                <a:blip r:embed="rId9"/>
                <a:stretch>
                  <a:fillRect b="-13793"/>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69" name="Tekstvak 68">
                <a:extLst>
                  <a:ext uri="{FF2B5EF4-FFF2-40B4-BE49-F238E27FC236}">
                    <a16:creationId xmlns:a16="http://schemas.microsoft.com/office/drawing/2014/main" id="{4D482CA2-FDA0-0F4D-BC1B-0DD9FB57686E}"/>
                  </a:ext>
                </a:extLst>
              </p:cNvPr>
              <p:cNvSpPr txBox="1"/>
              <p:nvPr/>
            </p:nvSpPr>
            <p:spPr>
              <a:xfrm>
                <a:off x="3384765" y="5204481"/>
                <a:ext cx="3396789"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reset</m:t>
                      </m:r>
                      <m:r>
                        <a:rPr lang="en-US" b="0" i="0" smtClean="0">
                          <a:latin typeface="Cambria Math" panose="02040503050406030204" pitchFamily="18" charset="0"/>
                        </a:rPr>
                        <m:t> </m:t>
                      </m:r>
                      <m:r>
                        <m:rPr>
                          <m:sty m:val="p"/>
                        </m:rPr>
                        <a:rPr lang="en-US" b="0" i="0" smtClean="0">
                          <a:latin typeface="Cambria Math" panose="02040503050406030204" pitchFamily="18" charset="0"/>
                        </a:rPr>
                        <m:t>gate</m:t>
                      </m:r>
                      <m:r>
                        <a:rPr lang="en-US" b="0" i="0"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d>
                        <m:dPr>
                          <m:ctrlPr>
                            <a:rPr lang="en-US" b="0" i="0"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𝑥</m:t>
                          </m:r>
                          <m: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𝑟</m:t>
                              </m:r>
                            </m:sub>
                          </m:sSub>
                        </m:e>
                      </m:d>
                    </m:oMath>
                  </m:oMathPara>
                </a14:m>
                <a:endParaRPr lang="en-US"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update</m:t>
                      </m:r>
                      <m:r>
                        <a:rPr lang="en-US">
                          <a:latin typeface="Cambria Math" panose="02040503050406030204" pitchFamily="18" charset="0"/>
                        </a:rPr>
                        <m:t> </m:t>
                      </m:r>
                      <m:r>
                        <m:rPr>
                          <m:sty m:val="p"/>
                        </m:rPr>
                        <a:rPr lang="en-US">
                          <a:latin typeface="Cambria Math" panose="02040503050406030204" pitchFamily="18" charset="0"/>
                        </a:rPr>
                        <m:t>gate</m:t>
                      </m:r>
                      <m:r>
                        <a:rPr lang="en-US">
                          <a:latin typeface="Cambria Math" panose="02040503050406030204" pitchFamily="18" charset="0"/>
                        </a:rPr>
                        <m:t>:</m:t>
                      </m:r>
                      <m:r>
                        <a:rPr lang="en-US" b="0" i="1" smtClean="0">
                          <a:latin typeface="Cambria Math" panose="02040503050406030204" pitchFamily="18" charset="0"/>
                        </a:rPr>
                        <m:t>𝑧</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oMath>
                  </m:oMathPara>
                </a14:m>
                <a:endParaRPr lang="en-GB" dirty="0"/>
              </a:p>
            </p:txBody>
          </p:sp>
        </mc:Choice>
        <mc:Fallback>
          <p:sp>
            <p:nvSpPr>
              <p:cNvPr id="69" name="Tekstvak 68">
                <a:extLst>
                  <a:ext uri="{FF2B5EF4-FFF2-40B4-BE49-F238E27FC236}">
                    <a16:creationId xmlns:a16="http://schemas.microsoft.com/office/drawing/2014/main" id="{4D482CA2-FDA0-0F4D-BC1B-0DD9FB57686E}"/>
                  </a:ext>
                </a:extLst>
              </p:cNvPr>
              <p:cNvSpPr txBox="1">
                <a:spLocks noRot="1" noChangeAspect="1" noMove="1" noResize="1" noEditPoints="1" noAdjustHandles="1" noChangeArrowheads="1" noChangeShapeType="1" noTextEdit="1"/>
              </p:cNvSpPr>
              <p:nvPr/>
            </p:nvSpPr>
            <p:spPr>
              <a:xfrm>
                <a:off x="3384765" y="5204481"/>
                <a:ext cx="3396789" cy="646331"/>
              </a:xfrm>
              <a:prstGeom prst="rect">
                <a:avLst/>
              </a:prstGeom>
              <a:blipFill>
                <a:blip r:embed="rId10"/>
                <a:stretch>
                  <a:fillRect b="-7692"/>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70" name="Tekstvak 69">
                <a:extLst>
                  <a:ext uri="{FF2B5EF4-FFF2-40B4-BE49-F238E27FC236}">
                    <a16:creationId xmlns:a16="http://schemas.microsoft.com/office/drawing/2014/main" id="{167D3EA1-4146-C444-BFB5-D80190C53877}"/>
                  </a:ext>
                </a:extLst>
              </p:cNvPr>
              <p:cNvSpPr txBox="1"/>
              <p:nvPr/>
            </p:nvSpPr>
            <p:spPr>
              <a:xfrm>
                <a:off x="6692161" y="5174858"/>
                <a:ext cx="5499839" cy="675954"/>
              </a:xfrm>
              <a:prstGeom prst="rect">
                <a:avLst/>
              </a:prstGeom>
              <a:noFill/>
            </p:spPr>
            <p:txBody>
              <a:bodyPr wrap="none" rtlCol="0">
                <a:spAutoFit/>
              </a:bodyPr>
              <a:lstStyle/>
              <a:p>
                <a:pPr/>
                <a:r>
                  <a:rPr lang="en-US" b="0" dirty="0"/>
                  <a:t> </a:t>
                </a:r>
                <a14:m>
                  <m:oMath xmlns:m="http://schemas.openxmlformats.org/officeDocument/2006/math">
                    <m:r>
                      <m:rPr>
                        <m:sty m:val="p"/>
                      </m:rPr>
                      <a:rPr lang="en-US" b="0" i="0" smtClean="0">
                        <a:latin typeface="Cambria Math" panose="02040503050406030204" pitchFamily="18" charset="0"/>
                      </a:rPr>
                      <m:t>Proposed</m:t>
                    </m:r>
                    <m:r>
                      <a:rPr lang="en-US" b="0" i="0" smtClean="0">
                        <a:latin typeface="Cambria Math" panose="02040503050406030204" pitchFamily="18" charset="0"/>
                      </a:rPr>
                      <m:t> </m:t>
                    </m:r>
                    <m:r>
                      <m:rPr>
                        <m:sty m:val="p"/>
                      </m:rPr>
                      <a:rPr lang="en-US" b="0" i="0" smtClean="0">
                        <a:latin typeface="Cambria Math" panose="02040503050406030204" pitchFamily="18" charset="0"/>
                      </a:rPr>
                      <m:t>hidden</m:t>
                    </m:r>
                    <m:r>
                      <a:rPr lang="en-US" smtClean="0">
                        <a:latin typeface="Cambria Math" panose="02040503050406030204" pitchFamily="18" charset="0"/>
                      </a:rPr>
                      <m:t> </m:t>
                    </m:r>
                    <m:r>
                      <m:rPr>
                        <m:sty m:val="p"/>
                      </m:rPr>
                      <a:rPr lang="en-US" smtClean="0">
                        <a:latin typeface="Cambria Math" panose="02040503050406030204" pitchFamily="18" charset="0"/>
                      </a:rPr>
                      <m:t>state</m:t>
                    </m:r>
                    <m:r>
                      <a:rPr lang="en-US">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𝑡</m:t>
                        </m:r>
                      </m:sub>
                    </m:sSub>
                    <m:r>
                      <a:rPr lang="en-US" i="1">
                        <a:latin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tanh</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e>
                    </m:d>
                    <m:r>
                      <a:rPr lang="en-US" b="0" i="1" smtClean="0">
                        <a:latin typeface="Cambria Math" panose="02040503050406030204" pitchFamily="18" charset="0"/>
                        <a:ea typeface="Cambria Math" panose="02040503050406030204" pitchFamily="18" charset="0"/>
                      </a:rPr>
                      <m:t>)</m:t>
                    </m:r>
                  </m:oMath>
                </a14:m>
                <a:endParaRPr lang="en-GB" dirty="0"/>
              </a:p>
              <a:p>
                <a:pPr/>
                <a:r>
                  <a:rPr lang="en-US" dirty="0"/>
                  <a:t> </a:t>
                </a:r>
                <a14:m>
                  <m:oMath xmlns:m="http://schemas.openxmlformats.org/officeDocument/2006/math">
                    <m:r>
                      <m:rPr>
                        <m:sty m:val="p"/>
                      </m:rPr>
                      <a:rPr lang="en-US">
                        <a:latin typeface="Cambria Math" panose="02040503050406030204" pitchFamily="18" charset="0"/>
                      </a:rPr>
                      <m:t>Hidden</m:t>
                    </m:r>
                    <m:r>
                      <a:rPr lang="en-US">
                        <a:latin typeface="Cambria Math" panose="02040503050406030204" pitchFamily="18" charset="0"/>
                      </a:rPr>
                      <m:t> </m:t>
                    </m:r>
                    <m:r>
                      <m:rPr>
                        <m:sty m:val="p"/>
                      </m:rPr>
                      <a:rPr lang="en-US">
                        <a:latin typeface="Cambria Math" panose="02040503050406030204" pitchFamily="18" charset="0"/>
                      </a:rPr>
                      <m:t>state</m:t>
                    </m:r>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𝑡</m:t>
                        </m:r>
                      </m:sub>
                    </m:sSub>
                  </m:oMath>
                </a14:m>
                <a:endParaRPr lang="en-GB" dirty="0"/>
              </a:p>
            </p:txBody>
          </p:sp>
        </mc:Choice>
        <mc:Fallback>
          <p:sp>
            <p:nvSpPr>
              <p:cNvPr id="70" name="Tekstvak 69">
                <a:extLst>
                  <a:ext uri="{FF2B5EF4-FFF2-40B4-BE49-F238E27FC236}">
                    <a16:creationId xmlns:a16="http://schemas.microsoft.com/office/drawing/2014/main" id="{167D3EA1-4146-C444-BFB5-D80190C53877}"/>
                  </a:ext>
                </a:extLst>
              </p:cNvPr>
              <p:cNvSpPr txBox="1">
                <a:spLocks noRot="1" noChangeAspect="1" noMove="1" noResize="1" noEditPoints="1" noAdjustHandles="1" noChangeArrowheads="1" noChangeShapeType="1" noTextEdit="1"/>
              </p:cNvSpPr>
              <p:nvPr/>
            </p:nvSpPr>
            <p:spPr>
              <a:xfrm>
                <a:off x="6692161" y="5174858"/>
                <a:ext cx="5499839" cy="675954"/>
              </a:xfrm>
              <a:prstGeom prst="rect">
                <a:avLst/>
              </a:prstGeom>
              <a:blipFill>
                <a:blip r:embed="rId11"/>
                <a:stretch>
                  <a:fillRect t="-1818" b="-7273"/>
                </a:stretch>
              </a:blipFill>
            </p:spPr>
            <p:txBody>
              <a:bodyPr/>
              <a:lstStyle/>
              <a:p>
                <a:r>
                  <a:rPr lang="nl-NL">
                    <a:noFill/>
                  </a:rPr>
                  <a:t> </a:t>
                </a:r>
              </a:p>
            </p:txBody>
          </p:sp>
        </mc:Fallback>
      </mc:AlternateContent>
      <p:sp>
        <p:nvSpPr>
          <p:cNvPr id="9" name="Tekstvak 8">
            <a:extLst>
              <a:ext uri="{FF2B5EF4-FFF2-40B4-BE49-F238E27FC236}">
                <a16:creationId xmlns:a16="http://schemas.microsoft.com/office/drawing/2014/main" id="{C69FB5E2-528C-4C46-B9FE-C13DC8BE7FD1}"/>
              </a:ext>
            </a:extLst>
          </p:cNvPr>
          <p:cNvSpPr txBox="1"/>
          <p:nvPr/>
        </p:nvSpPr>
        <p:spPr>
          <a:xfrm>
            <a:off x="1166065" y="6401696"/>
            <a:ext cx="10186093" cy="319779"/>
          </a:xfrm>
          <a:prstGeom prst="rect">
            <a:avLst/>
          </a:prstGeom>
          <a:noFill/>
        </p:spPr>
        <p:txBody>
          <a:bodyPr wrap="square" rtlCol="0">
            <a:spAutoFit/>
          </a:bodyPr>
          <a:lstStyle/>
          <a:p>
            <a:r>
              <a:rPr lang="en-GB" sz="1400" i="1" dirty="0">
                <a:solidFill>
                  <a:schemeClr val="bg2">
                    <a:lumMod val="75000"/>
                  </a:schemeClr>
                </a:solidFill>
              </a:rPr>
              <a:t>Wu - Cylinder flow[7], Jamil -  </a:t>
            </a:r>
            <a:r>
              <a:rPr lang="en-GB" sz="1400" i="1" dirty="0" err="1">
                <a:solidFill>
                  <a:schemeClr val="bg2">
                    <a:lumMod val="75000"/>
                  </a:schemeClr>
                </a:solidFill>
              </a:rPr>
              <a:t>Bloodflow</a:t>
            </a:r>
            <a:r>
              <a:rPr lang="en-GB" sz="1400" i="1" dirty="0">
                <a:solidFill>
                  <a:schemeClr val="bg2">
                    <a:lumMod val="75000"/>
                  </a:schemeClr>
                </a:solidFill>
              </a:rPr>
              <a:t> characteristics [8]</a:t>
            </a:r>
          </a:p>
        </p:txBody>
      </p:sp>
    </p:spTree>
    <p:extLst>
      <p:ext uri="{BB962C8B-B14F-4D97-AF65-F5344CB8AC3E}">
        <p14:creationId xmlns:p14="http://schemas.microsoft.com/office/powerpoint/2010/main" val="4124167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9FC5C-7D0C-964D-880C-9BBEE256518B}"/>
              </a:ext>
            </a:extLst>
          </p:cNvPr>
          <p:cNvSpPr>
            <a:spLocks noGrp="1"/>
          </p:cNvSpPr>
          <p:nvPr>
            <p:ph type="title"/>
          </p:nvPr>
        </p:nvSpPr>
        <p:spPr>
          <a:xfrm>
            <a:off x="1329770" y="391594"/>
            <a:ext cx="10024030" cy="1325563"/>
          </a:xfrm>
        </p:spPr>
        <p:txBody>
          <a:bodyPr/>
          <a:lstStyle/>
          <a:p>
            <a:pPr algn="ctr"/>
            <a:r>
              <a:rPr lang="nl-NL" dirty="0"/>
              <a:t>Machine Learning Framework</a:t>
            </a:r>
          </a:p>
        </p:txBody>
      </p:sp>
      <p:sp>
        <p:nvSpPr>
          <p:cNvPr id="3" name="Tijdelijke aanduiding voor dianummer 2">
            <a:extLst>
              <a:ext uri="{FF2B5EF4-FFF2-40B4-BE49-F238E27FC236}">
                <a16:creationId xmlns:a16="http://schemas.microsoft.com/office/drawing/2014/main" id="{168A4640-A866-7849-B761-811FFDB47126}"/>
              </a:ext>
            </a:extLst>
          </p:cNvPr>
          <p:cNvSpPr>
            <a:spLocks noGrp="1"/>
          </p:cNvSpPr>
          <p:nvPr>
            <p:ph type="sldNum" sz="quarter" idx="12"/>
          </p:nvPr>
        </p:nvSpPr>
        <p:spPr/>
        <p:txBody>
          <a:bodyPr/>
          <a:lstStyle/>
          <a:p>
            <a:fld id="{DF317A44-DE73-B645-8691-78C506CDB346}" type="slidenum">
              <a:rPr lang="nl-NL" smtClean="0"/>
              <a:t>10</a:t>
            </a:fld>
            <a:endParaRPr lang="nl-NL" dirty="0"/>
          </a:p>
        </p:txBody>
      </p:sp>
      <p:sp>
        <p:nvSpPr>
          <p:cNvPr id="27" name="Tijdelijke aanduiding voor tekst 3">
            <a:extLst>
              <a:ext uri="{FF2B5EF4-FFF2-40B4-BE49-F238E27FC236}">
                <a16:creationId xmlns:a16="http://schemas.microsoft.com/office/drawing/2014/main" id="{C8477F94-25AA-BB45-AF2F-356CADED6D88}"/>
              </a:ext>
            </a:extLst>
          </p:cNvPr>
          <p:cNvSpPr txBox="1">
            <a:spLocks/>
          </p:cNvSpPr>
          <p:nvPr/>
        </p:nvSpPr>
        <p:spPr>
          <a:xfrm>
            <a:off x="1329770" y="1514476"/>
            <a:ext cx="10022441" cy="4420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i="1" dirty="0" err="1"/>
              <a:t>Physics</a:t>
            </a:r>
            <a:r>
              <a:rPr lang="nl-NL" i="1" dirty="0"/>
              <a:t> </a:t>
            </a:r>
            <a:r>
              <a:rPr lang="nl-NL" i="1" dirty="0" err="1"/>
              <a:t>informed</a:t>
            </a:r>
            <a:r>
              <a:rPr lang="nl-NL" i="1" dirty="0"/>
              <a:t> </a:t>
            </a:r>
            <a:r>
              <a:rPr lang="nl-NL" i="1" dirty="0" err="1"/>
              <a:t>networks</a:t>
            </a:r>
            <a:endParaRPr lang="nl-NL" i="1" dirty="0"/>
          </a:p>
        </p:txBody>
      </p:sp>
      <mc:AlternateContent xmlns:mc="http://schemas.openxmlformats.org/markup-compatibility/2006">
        <mc:Choice xmlns:a14="http://schemas.microsoft.com/office/drawing/2010/main" Requires="a14">
          <p:sp>
            <p:nvSpPr>
              <p:cNvPr id="10" name="Tekstvak 9">
                <a:extLst>
                  <a:ext uri="{FF2B5EF4-FFF2-40B4-BE49-F238E27FC236}">
                    <a16:creationId xmlns:a16="http://schemas.microsoft.com/office/drawing/2014/main" id="{78199822-BD95-A240-80F0-2634F2935F61}"/>
                  </a:ext>
                </a:extLst>
              </p:cNvPr>
              <p:cNvSpPr txBox="1"/>
              <p:nvPr/>
            </p:nvSpPr>
            <p:spPr>
              <a:xfrm>
                <a:off x="6893661" y="5153773"/>
                <a:ext cx="5186997" cy="6519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nl-NL" sz="1400" i="1" smtClean="0">
                              <a:latin typeface="Cambria Math" panose="02040503050406030204" pitchFamily="18" charset="0"/>
                            </a:rPr>
                          </m:ctrlPr>
                        </m:dPr>
                        <m:e>
                          <m:eqArr>
                            <m:eqArrPr>
                              <m:ctrlPr>
                                <a:rPr lang="nl-NL" sz="1400" i="1" smtClean="0">
                                  <a:latin typeface="Cambria Math" panose="02040503050406030204" pitchFamily="18" charset="0"/>
                                </a:rPr>
                              </m:ctrlPr>
                            </m:eqArrPr>
                            <m:e>
                              <m:acc>
                                <m:accPr>
                                  <m:chr m:val="̂"/>
                                  <m:ctrlPr>
                                    <a:rPr lang="nl-NL" sz="1400" b="1" i="1" smtClean="0">
                                      <a:latin typeface="Cambria Math" panose="02040503050406030204" pitchFamily="18" charset="0"/>
                                    </a:rPr>
                                  </m:ctrlPr>
                                </m:accPr>
                                <m:e>
                                  <m:r>
                                    <a:rPr lang="en-US" sz="1400" b="1" i="1" smtClean="0">
                                      <a:latin typeface="Cambria Math" panose="02040503050406030204" pitchFamily="18" charset="0"/>
                                    </a:rPr>
                                    <m:t>𝒖</m:t>
                                  </m:r>
                                </m:e>
                              </m:acc>
                              <m:r>
                                <a:rPr lang="en-US" sz="1400" b="1" i="1" smtClean="0">
                                  <a:latin typeface="Cambria Math" panose="02040503050406030204" pitchFamily="18" charset="0"/>
                                </a:rPr>
                                <m:t>(</m:t>
                              </m:r>
                              <m:r>
                                <a:rPr lang="en-US" sz="1400" b="0" i="1" smtClean="0">
                                  <a:latin typeface="Cambria Math" panose="02040503050406030204" pitchFamily="18" charset="0"/>
                                </a:rPr>
                                <m:t>𝑡</m:t>
                              </m:r>
                              <m:r>
                                <a:rPr lang="en-US" sz="1400" b="1" i="1" smtClean="0">
                                  <a:latin typeface="Cambria Math" panose="02040503050406030204" pitchFamily="18" charset="0"/>
                                </a:rPr>
                                <m:t>,</m:t>
                              </m:r>
                              <m:r>
                                <a:rPr lang="en-US" sz="1400" b="1" i="1" smtClean="0">
                                  <a:latin typeface="Cambria Math" panose="02040503050406030204" pitchFamily="18" charset="0"/>
                                </a:rPr>
                                <m:t>𝒙</m:t>
                              </m:r>
                              <m:r>
                                <a:rPr lang="en-US" sz="1400" b="1" i="1" smtClean="0">
                                  <a:latin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𝜽</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𝑾</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𝒃</m:t>
                              </m:r>
                              <m:r>
                                <a:rPr lang="en-US" sz="1400" b="1"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1" i="1" smtClean="0">
                                      <a:latin typeface="Cambria Math" panose="02040503050406030204" pitchFamily="18" charset="0"/>
                                    </a:rPr>
                                    <m:t>𝒖</m:t>
                                  </m:r>
                                </m:e>
                                <m:sub>
                                  <m:r>
                                    <a:rPr lang="en-US" sz="1400" b="0" i="1" smtClean="0">
                                      <a:latin typeface="Cambria Math" panose="02040503050406030204" pitchFamily="18" charset="0"/>
                                    </a:rPr>
                                    <m:t>𝑝𝑎𝑟𝑡𝑖𝑐𝑢𝑙𝑎𝑟</m:t>
                                  </m:r>
                                  <m:r>
                                    <a:rPr lang="en-US" sz="1400" b="0" i="1" smtClean="0">
                                      <a:latin typeface="Cambria Math" panose="02040503050406030204" pitchFamily="18" charset="0"/>
                                    </a:rPr>
                                    <m:t> </m:t>
                                  </m:r>
                                </m:sub>
                              </m:sSub>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1" i="1" smtClean="0">
                                  <a:latin typeface="Cambria Math" panose="02040503050406030204" pitchFamily="18" charset="0"/>
                                </a:rPr>
                                <m:t>,</m:t>
                              </m:r>
                              <m:r>
                                <a:rPr lang="en-US" sz="1400" b="1" i="1" smtClean="0">
                                  <a:latin typeface="Cambria Math" panose="02040503050406030204" pitchFamily="18" charset="0"/>
                                </a:rPr>
                                <m:t>𝒙</m:t>
                              </m:r>
                              <m:r>
                                <a:rPr lang="en-US" sz="1400" b="0" i="1" smtClean="0">
                                  <a:latin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𝜽</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m:t>
                              </m:r>
                              <m:r>
                                <a:rPr lang="en-US" sz="1400" b="0" i="1" smtClean="0">
                                  <a:latin typeface="Cambria Math" panose="02040503050406030204" pitchFamily="18" charset="0"/>
                                </a:rPr>
                                <m:t>𝐷</m:t>
                              </m:r>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i="1">
                                      <a:latin typeface="Cambria Math" panose="02040503050406030204" pitchFamily="18" charset="0"/>
                                    </a:rPr>
                                    <m:t>𝑡</m:t>
                                  </m:r>
                                  <m:r>
                                    <a:rPr lang="en-US" sz="1400" b="1" i="1">
                                      <a:latin typeface="Cambria Math" panose="02040503050406030204" pitchFamily="18" charset="0"/>
                                    </a:rPr>
                                    <m:t>,</m:t>
                                  </m:r>
                                  <m:r>
                                    <a:rPr lang="en-US" sz="1400" b="1" i="1">
                                      <a:latin typeface="Cambria Math" panose="02040503050406030204" pitchFamily="18" charset="0"/>
                                    </a:rPr>
                                    <m:t>𝒙</m:t>
                                  </m:r>
                                  <m:r>
                                    <a:rPr lang="en-US" sz="1400" i="1">
                                      <a:latin typeface="Cambria Math" panose="02040503050406030204" pitchFamily="18" charset="0"/>
                                    </a:rPr>
                                    <m:t>,</m:t>
                                  </m:r>
                                  <m:r>
                                    <a:rPr lang="en-US" sz="1400" b="1" i="1">
                                      <a:latin typeface="Cambria Math" panose="02040503050406030204" pitchFamily="18" charset="0"/>
                                      <a:ea typeface="Cambria Math" panose="02040503050406030204" pitchFamily="18" charset="0"/>
                                    </a:rPr>
                                    <m:t>𝜽</m:t>
                                  </m:r>
                                  <m:r>
                                    <a:rPr lang="en-US" sz="140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rPr>
                                    <m:t>𝒖</m:t>
                                  </m:r>
                                </m:e>
                                <m:sup>
                                  <m:r>
                                    <a:rPr lang="en-US" sz="1400" b="0" i="1" smtClean="0">
                                      <a:latin typeface="Cambria Math" panose="02040503050406030204" pitchFamily="18" charset="0"/>
                                    </a:rPr>
                                    <m:t>𝑝</m:t>
                                  </m:r>
                                </m:sup>
                              </m:sSup>
                              <m:r>
                                <a:rPr lang="en-US" sz="1400" b="1" i="1">
                                  <a:latin typeface="Cambria Math" panose="02040503050406030204" pitchFamily="18" charset="0"/>
                                </a:rPr>
                                <m:t>(</m:t>
                              </m:r>
                              <m:r>
                                <a:rPr lang="en-US" sz="1400" i="1">
                                  <a:latin typeface="Cambria Math" panose="02040503050406030204" pitchFamily="18" charset="0"/>
                                </a:rPr>
                                <m:t>𝑡</m:t>
                              </m:r>
                              <m:r>
                                <a:rPr lang="en-US" sz="1400" b="1" i="1">
                                  <a:latin typeface="Cambria Math" panose="02040503050406030204" pitchFamily="18" charset="0"/>
                                </a:rPr>
                                <m:t>,</m:t>
                              </m:r>
                              <m:r>
                                <a:rPr lang="en-US" sz="1400" b="1" i="1">
                                  <a:latin typeface="Cambria Math" panose="02040503050406030204" pitchFamily="18" charset="0"/>
                                </a:rPr>
                                <m:t>𝒙</m:t>
                              </m:r>
                              <m:r>
                                <a:rPr lang="en-US" sz="1400" b="1" i="1">
                                  <a:latin typeface="Cambria Math" panose="02040503050406030204" pitchFamily="18" charset="0"/>
                                </a:rPr>
                                <m:t>,</m:t>
                              </m:r>
                              <m:r>
                                <a:rPr lang="en-US" sz="1400" b="1" i="1">
                                  <a:latin typeface="Cambria Math" panose="02040503050406030204" pitchFamily="18" charset="0"/>
                                  <a:ea typeface="Cambria Math" panose="02040503050406030204" pitchFamily="18" charset="0"/>
                                </a:rPr>
                                <m:t>𝜽</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𝑾</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𝒃</m:t>
                              </m:r>
                              <m:r>
                                <a:rPr lang="en-US" sz="1400" b="1" i="1">
                                  <a:latin typeface="Cambria Math" panose="02040503050406030204" pitchFamily="18" charset="0"/>
                                  <a:ea typeface="Cambria Math" panose="02040503050406030204" pitchFamily="18" charset="0"/>
                                </a:rPr>
                                <m:t>)</m:t>
                              </m:r>
                            </m:e>
                            <m:e>
                              <m:acc>
                                <m:accPr>
                                  <m:chr m:val="̂"/>
                                  <m:ctrlPr>
                                    <a:rPr lang="nl-NL" sz="1400" i="1">
                                      <a:latin typeface="Cambria Math" panose="02040503050406030204" pitchFamily="18" charset="0"/>
                                    </a:rPr>
                                  </m:ctrlPr>
                                </m:accPr>
                                <m:e>
                                  <m:r>
                                    <a:rPr lang="en-US" sz="1400" b="0" i="1" smtClean="0">
                                      <a:latin typeface="Cambria Math" panose="02040503050406030204" pitchFamily="18" charset="0"/>
                                    </a:rPr>
                                    <m:t>𝑝</m:t>
                                  </m:r>
                                </m:e>
                              </m:acc>
                              <m:r>
                                <a:rPr lang="en-US" sz="1400" b="1" i="1">
                                  <a:latin typeface="Cambria Math" panose="02040503050406030204" pitchFamily="18" charset="0"/>
                                </a:rPr>
                                <m:t>(</m:t>
                              </m:r>
                              <m:r>
                                <a:rPr lang="en-US" sz="1400" i="1">
                                  <a:latin typeface="Cambria Math" panose="02040503050406030204" pitchFamily="18" charset="0"/>
                                </a:rPr>
                                <m:t>𝑡</m:t>
                              </m:r>
                              <m:r>
                                <a:rPr lang="en-US" sz="1400" b="1" i="1">
                                  <a:latin typeface="Cambria Math" panose="02040503050406030204" pitchFamily="18" charset="0"/>
                                </a:rPr>
                                <m:t>,</m:t>
                              </m:r>
                              <m:r>
                                <a:rPr lang="en-US" sz="1400" b="1" i="1">
                                  <a:latin typeface="Cambria Math" panose="02040503050406030204" pitchFamily="18" charset="0"/>
                                </a:rPr>
                                <m:t>𝒙</m:t>
                              </m:r>
                              <m:r>
                                <a:rPr lang="en-US" sz="1400" b="1" i="1">
                                  <a:latin typeface="Cambria Math" panose="02040503050406030204" pitchFamily="18" charset="0"/>
                                </a:rPr>
                                <m:t>,</m:t>
                              </m:r>
                              <m:r>
                                <a:rPr lang="en-US" sz="1400" b="1" i="1">
                                  <a:latin typeface="Cambria Math" panose="02040503050406030204" pitchFamily="18" charset="0"/>
                                  <a:ea typeface="Cambria Math" panose="02040503050406030204" pitchFamily="18" charset="0"/>
                                </a:rPr>
                                <m:t>𝜽</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𝑾</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𝒃</m:t>
                              </m:r>
                              <m:r>
                                <a:rPr lang="en-US" sz="1400" b="1"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𝑝</m:t>
                                  </m:r>
                                </m:e>
                                <m:sub>
                                  <m:r>
                                    <a:rPr lang="en-US" sz="1400" i="1">
                                      <a:latin typeface="Cambria Math" panose="02040503050406030204" pitchFamily="18" charset="0"/>
                                    </a:rPr>
                                    <m:t>𝑝𝑎𝑟𝑡𝑖𝑐𝑢𝑙𝑎𝑟</m:t>
                                  </m:r>
                                  <m:r>
                                    <a:rPr lang="en-US" sz="1400" i="1" smtClean="0">
                                      <a:latin typeface="Cambria Math" panose="02040503050406030204" pitchFamily="18" charset="0"/>
                                    </a:rPr>
                                    <m:t> </m:t>
                                  </m:r>
                                </m:sub>
                              </m:sSub>
                              <m:r>
                                <a:rPr lang="en-US" sz="1400" i="1">
                                  <a:latin typeface="Cambria Math" panose="02040503050406030204" pitchFamily="18" charset="0"/>
                                </a:rPr>
                                <m:t>(</m:t>
                              </m:r>
                              <m:r>
                                <a:rPr lang="en-US" sz="1400" i="1">
                                  <a:latin typeface="Cambria Math" panose="02040503050406030204" pitchFamily="18" charset="0"/>
                                </a:rPr>
                                <m:t>𝑡</m:t>
                              </m:r>
                              <m:r>
                                <a:rPr lang="en-US" sz="1400" b="1" i="1">
                                  <a:latin typeface="Cambria Math" panose="02040503050406030204" pitchFamily="18" charset="0"/>
                                </a:rPr>
                                <m:t>,</m:t>
                              </m:r>
                              <m:r>
                                <a:rPr lang="en-US" sz="1400" b="1" i="1">
                                  <a:latin typeface="Cambria Math" panose="02040503050406030204" pitchFamily="18" charset="0"/>
                                </a:rPr>
                                <m:t>𝒙</m:t>
                              </m:r>
                              <m:r>
                                <a:rPr lang="en-US" sz="1400" i="1">
                                  <a:latin typeface="Cambria Math" panose="02040503050406030204" pitchFamily="18" charset="0"/>
                                </a:rPr>
                                <m:t>,</m:t>
                              </m:r>
                              <m:r>
                                <a:rPr lang="en-US" sz="1400" b="1" i="1">
                                  <a:latin typeface="Cambria Math" panose="02040503050406030204" pitchFamily="18" charset="0"/>
                                  <a:ea typeface="Cambria Math" panose="02040503050406030204" pitchFamily="18" charset="0"/>
                                </a:rPr>
                                <m:t>𝜽</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m:t>
                              </m:r>
                              <m:r>
                                <a:rPr lang="en-US" sz="1400" i="1">
                                  <a:latin typeface="Cambria Math" panose="02040503050406030204" pitchFamily="18" charset="0"/>
                                </a:rPr>
                                <m:t>𝐷</m:t>
                              </m:r>
                              <m:r>
                                <a:rPr lang="en-US" sz="1400" i="1">
                                  <a:latin typeface="Cambria Math" panose="02040503050406030204" pitchFamily="18" charset="0"/>
                                </a:rPr>
                                <m:t>(</m:t>
                              </m:r>
                              <m:r>
                                <a:rPr lang="en-US" sz="1400" i="1">
                                  <a:latin typeface="Cambria Math" panose="02040503050406030204" pitchFamily="18" charset="0"/>
                                </a:rPr>
                                <m:t>𝑡</m:t>
                              </m:r>
                              <m:r>
                                <a:rPr lang="en-US" sz="1400" b="1" i="1">
                                  <a:latin typeface="Cambria Math" panose="02040503050406030204" pitchFamily="18" charset="0"/>
                                </a:rPr>
                                <m:t>,</m:t>
                              </m:r>
                              <m:r>
                                <a:rPr lang="en-US" sz="1400" b="1" i="1">
                                  <a:latin typeface="Cambria Math" panose="02040503050406030204" pitchFamily="18" charset="0"/>
                                </a:rPr>
                                <m:t>𝒙</m:t>
                              </m:r>
                              <m:r>
                                <a:rPr lang="en-US" sz="1400" i="1">
                                  <a:latin typeface="Cambria Math" panose="02040503050406030204" pitchFamily="18" charset="0"/>
                                </a:rPr>
                                <m:t>,</m:t>
                              </m:r>
                              <m:r>
                                <a:rPr lang="en-US" sz="1400" b="1" i="1">
                                  <a:latin typeface="Cambria Math" panose="02040503050406030204" pitchFamily="18" charset="0"/>
                                  <a:ea typeface="Cambria Math" panose="02040503050406030204" pitchFamily="18" charset="0"/>
                                </a:rPr>
                                <m:t>𝜽</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rPr>
                                  </m:ctrlPr>
                                </m:sSupPr>
                                <m:e>
                                  <m:r>
                                    <a:rPr lang="en-US" sz="1400" b="0" i="1" smtClean="0">
                                      <a:latin typeface="Cambria Math" panose="02040503050406030204" pitchFamily="18" charset="0"/>
                                    </a:rPr>
                                    <m:t>𝑝</m:t>
                                  </m:r>
                                </m:e>
                                <m:sup>
                                  <m:r>
                                    <a:rPr lang="en-US" sz="1400" i="1">
                                      <a:latin typeface="Cambria Math" panose="02040503050406030204" pitchFamily="18" charset="0"/>
                                    </a:rPr>
                                    <m:t>𝑝</m:t>
                                  </m:r>
                                </m:sup>
                              </m:sSup>
                              <m:r>
                                <a:rPr lang="en-US" sz="1400" b="1" i="1">
                                  <a:latin typeface="Cambria Math" panose="02040503050406030204" pitchFamily="18" charset="0"/>
                                </a:rPr>
                                <m:t>(</m:t>
                              </m:r>
                              <m:r>
                                <a:rPr lang="en-US" sz="1400" i="1">
                                  <a:latin typeface="Cambria Math" panose="02040503050406030204" pitchFamily="18" charset="0"/>
                                </a:rPr>
                                <m:t>𝑡</m:t>
                              </m:r>
                              <m:r>
                                <a:rPr lang="en-US" sz="1400" b="1" i="1">
                                  <a:latin typeface="Cambria Math" panose="02040503050406030204" pitchFamily="18" charset="0"/>
                                </a:rPr>
                                <m:t>,</m:t>
                              </m:r>
                              <m:r>
                                <a:rPr lang="en-US" sz="1400" b="1" i="1">
                                  <a:latin typeface="Cambria Math" panose="02040503050406030204" pitchFamily="18" charset="0"/>
                                </a:rPr>
                                <m:t>𝒙</m:t>
                              </m:r>
                              <m:r>
                                <a:rPr lang="en-US" sz="1400" b="1" i="1">
                                  <a:latin typeface="Cambria Math" panose="02040503050406030204" pitchFamily="18" charset="0"/>
                                </a:rPr>
                                <m:t>,</m:t>
                              </m:r>
                              <m:r>
                                <a:rPr lang="en-US" sz="1400" b="1" i="1">
                                  <a:latin typeface="Cambria Math" panose="02040503050406030204" pitchFamily="18" charset="0"/>
                                  <a:ea typeface="Cambria Math" panose="02040503050406030204" pitchFamily="18" charset="0"/>
                                </a:rPr>
                                <m:t>𝜽</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𝑾</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𝒃</m:t>
                              </m:r>
                              <m:r>
                                <a:rPr lang="en-US" sz="1400" b="1" i="1">
                                  <a:latin typeface="Cambria Math" panose="02040503050406030204" pitchFamily="18" charset="0"/>
                                  <a:ea typeface="Cambria Math" panose="02040503050406030204" pitchFamily="18" charset="0"/>
                                </a:rPr>
                                <m:t>)</m:t>
                              </m:r>
                            </m:e>
                          </m:eqArr>
                        </m:e>
                      </m:d>
                    </m:oMath>
                  </m:oMathPara>
                </a14:m>
                <a:endParaRPr lang="nl-NL" sz="1400" dirty="0"/>
              </a:p>
            </p:txBody>
          </p:sp>
        </mc:Choice>
        <mc:Fallback>
          <p:sp>
            <p:nvSpPr>
              <p:cNvPr id="10" name="Tekstvak 9">
                <a:extLst>
                  <a:ext uri="{FF2B5EF4-FFF2-40B4-BE49-F238E27FC236}">
                    <a16:creationId xmlns:a16="http://schemas.microsoft.com/office/drawing/2014/main" id="{78199822-BD95-A240-80F0-2634F2935F61}"/>
                  </a:ext>
                </a:extLst>
              </p:cNvPr>
              <p:cNvSpPr txBox="1">
                <a:spLocks noRot="1" noChangeAspect="1" noMove="1" noResize="1" noEditPoints="1" noAdjustHandles="1" noChangeArrowheads="1" noChangeShapeType="1" noTextEdit="1"/>
              </p:cNvSpPr>
              <p:nvPr/>
            </p:nvSpPr>
            <p:spPr>
              <a:xfrm>
                <a:off x="6893661" y="5153773"/>
                <a:ext cx="5186997" cy="651910"/>
              </a:xfrm>
              <a:prstGeom prst="rect">
                <a:avLst/>
              </a:prstGeom>
              <a:blipFill>
                <a:blip r:embed="rId3"/>
                <a:stretch>
                  <a:fillRect l="-17848" t="-190385" b="-275000"/>
                </a:stretch>
              </a:blipFill>
            </p:spPr>
            <p:txBody>
              <a:bodyPr/>
              <a:lstStyle/>
              <a:p>
                <a:r>
                  <a:rPr lang="nl-NL">
                    <a:noFill/>
                  </a:rPr>
                  <a:t> </a:t>
                </a:r>
              </a:p>
            </p:txBody>
          </p:sp>
        </mc:Fallback>
      </mc:AlternateContent>
      <p:pic>
        <p:nvPicPr>
          <p:cNvPr id="11" name="Afbeelding 10">
            <a:extLst>
              <a:ext uri="{FF2B5EF4-FFF2-40B4-BE49-F238E27FC236}">
                <a16:creationId xmlns:a16="http://schemas.microsoft.com/office/drawing/2014/main" id="{528436F7-B6E1-684E-A90A-5B98E2B2D8BC}"/>
              </a:ext>
            </a:extLst>
          </p:cNvPr>
          <p:cNvPicPr>
            <a:picLocks noChangeAspect="1"/>
          </p:cNvPicPr>
          <p:nvPr/>
        </p:nvPicPr>
        <p:blipFill>
          <a:blip r:embed="rId4"/>
          <a:stretch>
            <a:fillRect/>
          </a:stretch>
        </p:blipFill>
        <p:spPr>
          <a:xfrm>
            <a:off x="7371084" y="2165069"/>
            <a:ext cx="4111262" cy="2780157"/>
          </a:xfrm>
          <a:prstGeom prst="rect">
            <a:avLst/>
          </a:prstGeom>
        </p:spPr>
      </p:pic>
      <p:pic>
        <p:nvPicPr>
          <p:cNvPr id="14" name="Afbeelding 13">
            <a:extLst>
              <a:ext uri="{FF2B5EF4-FFF2-40B4-BE49-F238E27FC236}">
                <a16:creationId xmlns:a16="http://schemas.microsoft.com/office/drawing/2014/main" id="{D043EE73-0997-EF4F-AA27-80C33663883C}"/>
              </a:ext>
            </a:extLst>
          </p:cNvPr>
          <p:cNvPicPr>
            <a:picLocks noChangeAspect="1"/>
          </p:cNvPicPr>
          <p:nvPr/>
        </p:nvPicPr>
        <p:blipFill>
          <a:blip r:embed="rId5"/>
          <a:stretch>
            <a:fillRect/>
          </a:stretch>
        </p:blipFill>
        <p:spPr>
          <a:xfrm>
            <a:off x="1123487" y="3706416"/>
            <a:ext cx="5828120" cy="2635646"/>
          </a:xfrm>
          <a:prstGeom prst="rect">
            <a:avLst/>
          </a:prstGeom>
        </p:spPr>
      </p:pic>
      <p:grpSp>
        <p:nvGrpSpPr>
          <p:cNvPr id="40" name="Groep 39">
            <a:extLst>
              <a:ext uri="{FF2B5EF4-FFF2-40B4-BE49-F238E27FC236}">
                <a16:creationId xmlns:a16="http://schemas.microsoft.com/office/drawing/2014/main" id="{C2654BB1-B511-0440-AB0E-9B31F0B4459D}"/>
              </a:ext>
            </a:extLst>
          </p:cNvPr>
          <p:cNvGrpSpPr/>
          <p:nvPr/>
        </p:nvGrpSpPr>
        <p:grpSpPr>
          <a:xfrm>
            <a:off x="237784" y="650004"/>
            <a:ext cx="799528" cy="6308000"/>
            <a:chOff x="979154" y="650004"/>
            <a:chExt cx="799528" cy="6308000"/>
          </a:xfrm>
        </p:grpSpPr>
        <p:grpSp>
          <p:nvGrpSpPr>
            <p:cNvPr id="41" name="Groep 40">
              <a:extLst>
                <a:ext uri="{FF2B5EF4-FFF2-40B4-BE49-F238E27FC236}">
                  <a16:creationId xmlns:a16="http://schemas.microsoft.com/office/drawing/2014/main" id="{C96DF027-3F26-8D42-9451-59AAD3DA834B}"/>
                </a:ext>
              </a:extLst>
            </p:cNvPr>
            <p:cNvGrpSpPr/>
            <p:nvPr/>
          </p:nvGrpSpPr>
          <p:grpSpPr>
            <a:xfrm>
              <a:off x="981259" y="1889473"/>
              <a:ext cx="795318" cy="1261125"/>
              <a:chOff x="269499" y="1470709"/>
              <a:chExt cx="795318" cy="1261125"/>
            </a:xfrm>
          </p:grpSpPr>
          <p:sp>
            <p:nvSpPr>
              <p:cNvPr id="53" name="Oval 18">
                <a:extLst>
                  <a:ext uri="{FF2B5EF4-FFF2-40B4-BE49-F238E27FC236}">
                    <a16:creationId xmlns:a16="http://schemas.microsoft.com/office/drawing/2014/main" id="{D8B11100-092B-5742-9FDB-AB73A1F4CA13}"/>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57" name="Straight Connector 89">
                <a:extLst>
                  <a:ext uri="{FF2B5EF4-FFF2-40B4-BE49-F238E27FC236}">
                    <a16:creationId xmlns:a16="http://schemas.microsoft.com/office/drawing/2014/main" id="{F03850FC-E09B-2D43-8413-C238F946B644}"/>
                  </a:ext>
                </a:extLst>
              </p:cNvPr>
              <p:cNvCxnSpPr>
                <a:cxnSpLocks/>
                <a:stCxn id="53" idx="4"/>
                <a:endCxn id="50"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2" name="Groep 41">
              <a:extLst>
                <a:ext uri="{FF2B5EF4-FFF2-40B4-BE49-F238E27FC236}">
                  <a16:creationId xmlns:a16="http://schemas.microsoft.com/office/drawing/2014/main" id="{A5FBEE7F-2F86-E047-920B-05F430D77183}"/>
                </a:ext>
              </a:extLst>
            </p:cNvPr>
            <p:cNvGrpSpPr/>
            <p:nvPr/>
          </p:nvGrpSpPr>
          <p:grpSpPr>
            <a:xfrm>
              <a:off x="979154" y="3150598"/>
              <a:ext cx="795318" cy="1226838"/>
              <a:chOff x="267394" y="2731834"/>
              <a:chExt cx="795318" cy="1226838"/>
            </a:xfrm>
          </p:grpSpPr>
          <p:sp>
            <p:nvSpPr>
              <p:cNvPr id="50" name="Oval 17">
                <a:extLst>
                  <a:ext uri="{FF2B5EF4-FFF2-40B4-BE49-F238E27FC236}">
                    <a16:creationId xmlns:a16="http://schemas.microsoft.com/office/drawing/2014/main" id="{B490E811-0EC5-D249-AB17-578215A0AE99}"/>
                  </a:ext>
                </a:extLst>
              </p:cNvPr>
              <p:cNvSpPr>
                <a:spLocks noChangeArrowheads="1"/>
              </p:cNvSpPr>
              <p:nvPr/>
            </p:nvSpPr>
            <p:spPr bwMode="auto">
              <a:xfrm>
                <a:off x="267394" y="2731834"/>
                <a:ext cx="795318" cy="799524"/>
              </a:xfrm>
              <a:prstGeom prst="ellipse">
                <a:avLst/>
              </a:prstGeom>
              <a:solidFill>
                <a:srgbClr val="27CED7"/>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1" name="Straight Connector 92">
                <a:extLst>
                  <a:ext uri="{FF2B5EF4-FFF2-40B4-BE49-F238E27FC236}">
                    <a16:creationId xmlns:a16="http://schemas.microsoft.com/office/drawing/2014/main" id="{553BFC06-F8B5-6849-A948-2A2BC6EE21AE}"/>
                  </a:ext>
                </a:extLst>
              </p:cNvPr>
              <p:cNvCxnSpPr>
                <a:cxnSpLocks/>
                <a:stCxn id="50" idx="4"/>
                <a:endCxn id="48"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43" name="Straight Connector 74">
              <a:extLst>
                <a:ext uri="{FF2B5EF4-FFF2-40B4-BE49-F238E27FC236}">
                  <a16:creationId xmlns:a16="http://schemas.microsoft.com/office/drawing/2014/main" id="{81DB7FAD-1DE2-0344-B2C8-38B1EFB65A03}"/>
                </a:ext>
              </a:extLst>
            </p:cNvPr>
            <p:cNvCxnSpPr>
              <a:cxnSpLocks/>
              <a:stCxn id="44" idx="4"/>
              <a:endCxn id="53"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4" name="Oval 14">
              <a:extLst>
                <a:ext uri="{FF2B5EF4-FFF2-40B4-BE49-F238E27FC236}">
                  <a16:creationId xmlns:a16="http://schemas.microsoft.com/office/drawing/2014/main" id="{BD40CD32-AD9A-7442-B09A-F8E54AF2C241}"/>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0">
              <a:extLst>
                <a:ext uri="{FF2B5EF4-FFF2-40B4-BE49-F238E27FC236}">
                  <a16:creationId xmlns:a16="http://schemas.microsoft.com/office/drawing/2014/main" id="{B2A53549-3514-714B-96C3-7BA726600FD3}"/>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6" name="Straight Connector 98">
              <a:extLst>
                <a:ext uri="{FF2B5EF4-FFF2-40B4-BE49-F238E27FC236}">
                  <a16:creationId xmlns:a16="http://schemas.microsoft.com/office/drawing/2014/main" id="{C7CA5FBE-C27A-A244-9264-308BB830AA65}"/>
                </a:ext>
              </a:extLst>
            </p:cNvPr>
            <p:cNvCxnSpPr>
              <a:cxnSpLocks/>
              <a:stCxn id="45"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7" name="Groep 46">
              <a:extLst>
                <a:ext uri="{FF2B5EF4-FFF2-40B4-BE49-F238E27FC236}">
                  <a16:creationId xmlns:a16="http://schemas.microsoft.com/office/drawing/2014/main" id="{C6C1F70B-0343-9F43-AA9E-FA1701FBA6E7}"/>
                </a:ext>
              </a:extLst>
            </p:cNvPr>
            <p:cNvGrpSpPr/>
            <p:nvPr/>
          </p:nvGrpSpPr>
          <p:grpSpPr>
            <a:xfrm>
              <a:off x="979155" y="4377436"/>
              <a:ext cx="797422" cy="1224736"/>
              <a:chOff x="267395" y="3958672"/>
              <a:chExt cx="797422" cy="1224736"/>
            </a:xfrm>
          </p:grpSpPr>
          <p:sp>
            <p:nvSpPr>
              <p:cNvPr id="48" name="Oval 16">
                <a:extLst>
                  <a:ext uri="{FF2B5EF4-FFF2-40B4-BE49-F238E27FC236}">
                    <a16:creationId xmlns:a16="http://schemas.microsoft.com/office/drawing/2014/main" id="{2A48235C-5EF7-AE4C-88CE-5819042AA2D1}"/>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9" name="Straight Connector 95">
                <a:extLst>
                  <a:ext uri="{FF2B5EF4-FFF2-40B4-BE49-F238E27FC236}">
                    <a16:creationId xmlns:a16="http://schemas.microsoft.com/office/drawing/2014/main" id="{397DF2FD-5347-5E49-AC18-CF54DD707031}"/>
                  </a:ext>
                </a:extLst>
              </p:cNvPr>
              <p:cNvCxnSpPr>
                <a:cxnSpLocks/>
                <a:stCxn id="48" idx="4"/>
                <a:endCxn id="45"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8" name="Groep 57">
            <a:extLst>
              <a:ext uri="{FF2B5EF4-FFF2-40B4-BE49-F238E27FC236}">
                <a16:creationId xmlns:a16="http://schemas.microsoft.com/office/drawing/2014/main" id="{715838DC-2367-E044-94A2-001638229071}"/>
              </a:ext>
            </a:extLst>
          </p:cNvPr>
          <p:cNvGrpSpPr/>
          <p:nvPr/>
        </p:nvGrpSpPr>
        <p:grpSpPr>
          <a:xfrm>
            <a:off x="280602" y="754354"/>
            <a:ext cx="687770" cy="5547526"/>
            <a:chOff x="280602" y="754354"/>
            <a:chExt cx="687770" cy="5547526"/>
          </a:xfrm>
        </p:grpSpPr>
        <p:pic>
          <p:nvPicPr>
            <p:cNvPr id="59" name="Afbeelding 58">
              <a:extLst>
                <a:ext uri="{FF2B5EF4-FFF2-40B4-BE49-F238E27FC236}">
                  <a16:creationId xmlns:a16="http://schemas.microsoft.com/office/drawing/2014/main" id="{DF97B54B-6353-DB49-9934-B43DCC9917DD}"/>
                </a:ext>
              </a:extLst>
            </p:cNvPr>
            <p:cNvPicPr>
              <a:picLocks noChangeAspect="1"/>
            </p:cNvPicPr>
            <p:nvPr/>
          </p:nvPicPr>
          <p:blipFill>
            <a:blip r:embed="rId6"/>
            <a:stretch>
              <a:fillRect/>
            </a:stretch>
          </p:blipFill>
          <p:spPr>
            <a:xfrm>
              <a:off x="308158" y="754354"/>
              <a:ext cx="642960" cy="642960"/>
            </a:xfrm>
            <a:prstGeom prst="rect">
              <a:avLst/>
            </a:prstGeom>
          </p:spPr>
        </p:pic>
        <p:pic>
          <p:nvPicPr>
            <p:cNvPr id="61" name="Afbeelding 60">
              <a:extLst>
                <a:ext uri="{FF2B5EF4-FFF2-40B4-BE49-F238E27FC236}">
                  <a16:creationId xmlns:a16="http://schemas.microsoft.com/office/drawing/2014/main" id="{3EA014ED-032B-E74E-A2B5-2181D344AC12}"/>
                </a:ext>
              </a:extLst>
            </p:cNvPr>
            <p:cNvPicPr>
              <a:picLocks noChangeAspect="1"/>
            </p:cNvPicPr>
            <p:nvPr/>
          </p:nvPicPr>
          <p:blipFill>
            <a:blip r:embed="rId7"/>
            <a:stretch>
              <a:fillRect/>
            </a:stretch>
          </p:blipFill>
          <p:spPr>
            <a:xfrm>
              <a:off x="373200" y="3280176"/>
              <a:ext cx="536291" cy="536291"/>
            </a:xfrm>
            <a:prstGeom prst="rect">
              <a:avLst/>
            </a:prstGeom>
          </p:spPr>
        </p:pic>
        <p:pic>
          <p:nvPicPr>
            <p:cNvPr id="69" name="Afbeelding 68">
              <a:extLst>
                <a:ext uri="{FF2B5EF4-FFF2-40B4-BE49-F238E27FC236}">
                  <a16:creationId xmlns:a16="http://schemas.microsoft.com/office/drawing/2014/main" id="{A4427D0D-5E04-4C4E-B1A3-69428A8F0F03}"/>
                </a:ext>
              </a:extLst>
            </p:cNvPr>
            <p:cNvPicPr>
              <a:picLocks noChangeAspect="1"/>
            </p:cNvPicPr>
            <p:nvPr/>
          </p:nvPicPr>
          <p:blipFill>
            <a:blip r:embed="rId8"/>
            <a:stretch>
              <a:fillRect/>
            </a:stretch>
          </p:blipFill>
          <p:spPr>
            <a:xfrm>
              <a:off x="345734" y="1935155"/>
              <a:ext cx="622638" cy="622638"/>
            </a:xfrm>
            <a:prstGeom prst="rect">
              <a:avLst/>
            </a:prstGeom>
          </p:spPr>
        </p:pic>
        <p:pic>
          <p:nvPicPr>
            <p:cNvPr id="70" name="Afbeelding 69">
              <a:extLst>
                <a:ext uri="{FF2B5EF4-FFF2-40B4-BE49-F238E27FC236}">
                  <a16:creationId xmlns:a16="http://schemas.microsoft.com/office/drawing/2014/main" id="{7A5AB19D-3832-7142-902F-BB1884FA66F3}"/>
                </a:ext>
              </a:extLst>
            </p:cNvPr>
            <p:cNvPicPr>
              <a:picLocks noChangeAspect="1"/>
            </p:cNvPicPr>
            <p:nvPr/>
          </p:nvPicPr>
          <p:blipFill>
            <a:blip r:embed="rId9"/>
            <a:stretch>
              <a:fillRect/>
            </a:stretch>
          </p:blipFill>
          <p:spPr>
            <a:xfrm>
              <a:off x="280602" y="5672991"/>
              <a:ext cx="628889" cy="628889"/>
            </a:xfrm>
            <a:prstGeom prst="rect">
              <a:avLst/>
            </a:prstGeom>
          </p:spPr>
        </p:pic>
      </p:grpSp>
      <p:pic>
        <p:nvPicPr>
          <p:cNvPr id="71" name="Tijdelijke aanduiding voor inhoud 52">
            <a:extLst>
              <a:ext uri="{FF2B5EF4-FFF2-40B4-BE49-F238E27FC236}">
                <a16:creationId xmlns:a16="http://schemas.microsoft.com/office/drawing/2014/main" id="{1D847F81-51E0-6649-B552-290B55F609CA}"/>
              </a:ext>
            </a:extLst>
          </p:cNvPr>
          <p:cNvPicPr>
            <a:picLocks noChangeAspect="1"/>
          </p:cNvPicPr>
          <p:nvPr/>
        </p:nvPicPr>
        <p:blipFill>
          <a:blip r:embed="rId10"/>
          <a:stretch>
            <a:fillRect/>
          </a:stretch>
        </p:blipFill>
        <p:spPr>
          <a:xfrm>
            <a:off x="313797" y="4452939"/>
            <a:ext cx="631682" cy="631682"/>
          </a:xfrm>
          <a:prstGeom prst="rect">
            <a:avLst/>
          </a:prstGeom>
        </p:spPr>
      </p:pic>
      <mc:AlternateContent xmlns:mc="http://schemas.openxmlformats.org/markup-compatibility/2006">
        <mc:Choice xmlns:a14="http://schemas.microsoft.com/office/drawing/2010/main" Requires="a14">
          <p:sp>
            <p:nvSpPr>
              <p:cNvPr id="72" name="Rechthoek 71">
                <a:extLst>
                  <a:ext uri="{FF2B5EF4-FFF2-40B4-BE49-F238E27FC236}">
                    <a16:creationId xmlns:a16="http://schemas.microsoft.com/office/drawing/2014/main" id="{5786F528-E283-6F4C-A90D-3FCE89E28080}"/>
                  </a:ext>
                </a:extLst>
              </p:cNvPr>
              <p:cNvSpPr/>
              <p:nvPr/>
            </p:nvSpPr>
            <p:spPr>
              <a:xfrm>
                <a:off x="1123487" y="2208674"/>
                <a:ext cx="6041314" cy="566117"/>
              </a:xfrm>
              <a:prstGeom prst="rect">
                <a:avLst/>
              </a:prstGeom>
            </p:spPr>
            <p:txBody>
              <a:bodyPr wrap="square">
                <a:spAutoFit/>
              </a:bodyPr>
              <a:lstStyle/>
              <a:p>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𝑝h𝑦𝑠𝑖𝑐𝑠</m:t>
                        </m:r>
                      </m:sub>
                    </m:sSub>
                    <m:r>
                      <a:rPr lang="en-US" i="1">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𝒖</m:t>
                            </m:r>
                          </m:e>
                        </m:d>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d>
                          <m:dPr>
                            <m:begChr m:val="‖"/>
                            <m:endChr m:val="‖"/>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b="1" i="1">
                                <a:latin typeface="Cambria Math" panose="02040503050406030204" pitchFamily="18" charset="0"/>
                                <a:ea typeface="Cambria Math" panose="02040503050406030204" pitchFamily="18" charset="0"/>
                              </a:rPr>
                              <m:t>+</m:t>
                            </m:r>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𝒖</m:t>
                                </m:r>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e>
                            </m:d>
                            <m:r>
                              <a:rPr lang="en-US" b="1" i="1">
                                <a:latin typeface="Cambria Math" panose="02040503050406030204" pitchFamily="18" charset="0"/>
                                <a:ea typeface="Cambria Math" panose="02040503050406030204" pitchFamily="18" charset="0"/>
                              </a:rPr>
                              <m:t>𝒖</m:t>
                            </m:r>
                            <m:r>
                              <a:rPr lang="en-US" b="1" i="1">
                                <a:latin typeface="Cambria Math" panose="02040503050406030204" pitchFamily="18" charset="0"/>
                                <a:ea typeface="Cambria Math" panose="02040503050406030204" pitchFamily="18" charset="0"/>
                              </a:rPr>
                              <m:t>+</m:t>
                            </m:r>
                            <m:f>
                              <m:fPr>
                                <m:ctrlPr>
                                  <a:rPr lang="en-US" b="1"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𝑝</m:t>
                                </m:r>
                              </m:den>
                            </m:f>
                            <m:r>
                              <m:rPr>
                                <m:sty m:val="p"/>
                              </m:rP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𝜐</m:t>
                            </m:r>
                            <m:sSup>
                              <m:sSupPr>
                                <m:ctrlPr>
                                  <a:rPr lang="en-US" i="1">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r>
                              <a:rPr lang="en-US" b="1" i="1" smtClean="0">
                                <a:latin typeface="Cambria Math" panose="02040503050406030204" pitchFamily="18" charset="0"/>
                                <a:ea typeface="Cambria Math" panose="02040503050406030204" pitchFamily="18" charset="0"/>
                              </a:rPr>
                              <m:t>𝒖</m:t>
                            </m:r>
                          </m:e>
                        </m:d>
                      </m:e>
                      <m:sub>
                        <m:r>
                          <a:rPr lang="en-US" b="0" i="1" smtClean="0">
                            <a:latin typeface="Cambria Math" panose="02040503050406030204" pitchFamily="18" charset="0"/>
                            <a:ea typeface="Cambria Math" panose="02040503050406030204" pitchFamily="18" charset="0"/>
                          </a:rPr>
                          <m:t>2</m:t>
                        </m:r>
                      </m:sub>
                    </m:sSub>
                  </m:oMath>
                </a14:m>
                <a:endParaRPr lang="nl-NL" dirty="0"/>
              </a:p>
            </p:txBody>
          </p:sp>
        </mc:Choice>
        <mc:Fallback>
          <p:sp>
            <p:nvSpPr>
              <p:cNvPr id="72" name="Rechthoek 71">
                <a:extLst>
                  <a:ext uri="{FF2B5EF4-FFF2-40B4-BE49-F238E27FC236}">
                    <a16:creationId xmlns:a16="http://schemas.microsoft.com/office/drawing/2014/main" id="{5786F528-E283-6F4C-A90D-3FCE89E28080}"/>
                  </a:ext>
                </a:extLst>
              </p:cNvPr>
              <p:cNvSpPr>
                <a:spLocks noRot="1" noChangeAspect="1" noMove="1" noResize="1" noEditPoints="1" noAdjustHandles="1" noChangeArrowheads="1" noChangeShapeType="1" noTextEdit="1"/>
              </p:cNvSpPr>
              <p:nvPr/>
            </p:nvSpPr>
            <p:spPr>
              <a:xfrm>
                <a:off x="1123487" y="2208674"/>
                <a:ext cx="6041314" cy="566117"/>
              </a:xfrm>
              <a:prstGeom prst="rect">
                <a:avLst/>
              </a:prstGeom>
              <a:blipFill>
                <a:blip r:embed="rId11"/>
                <a:stretch>
                  <a:fillRect b="-2222"/>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73" name="Tekstvak 72">
                <a:extLst>
                  <a:ext uri="{FF2B5EF4-FFF2-40B4-BE49-F238E27FC236}">
                    <a16:creationId xmlns:a16="http://schemas.microsoft.com/office/drawing/2014/main" id="{07A7DE59-DE24-4342-8D03-41410B8FD7A2}"/>
                  </a:ext>
                </a:extLst>
              </p:cNvPr>
              <p:cNvSpPr txBox="1"/>
              <p:nvPr/>
            </p:nvSpPr>
            <p:spPr>
              <a:xfrm>
                <a:off x="1123487" y="2992213"/>
                <a:ext cx="6302944" cy="369332"/>
              </a:xfrm>
              <a:prstGeom prst="rect">
                <a:avLst/>
              </a:prstGeom>
              <a:noFill/>
            </p:spPr>
            <p:txBody>
              <a:bodyPr wrap="none" rtlCol="0">
                <a:spAutoFit/>
              </a:bodyPr>
              <a:lstStyle/>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𝑠𝑡𝑟𝑒𝑎𝑚</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1" i="1" smtClean="0">
                            <a:latin typeface="Cambria Math" panose="02040503050406030204" pitchFamily="18" charset="0"/>
                          </a:rPr>
                          <m:t>𝒖</m:t>
                        </m:r>
                      </m:sub>
                    </m:sSub>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𝒖</m:t>
                                </m:r>
                              </m:e>
                              <m:sub>
                                <m:r>
                                  <a:rPr lang="en-US" b="1" i="1" smtClean="0">
                                    <a:latin typeface="Cambria Math" panose="02040503050406030204" pitchFamily="18" charset="0"/>
                                    <a:ea typeface="Cambria Math" panose="02040503050406030204" pitchFamily="18" charset="0"/>
                                  </a:rPr>
                                  <m:t>𝒄</m:t>
                                </m:r>
                              </m:sub>
                            </m:sSub>
                            <m:r>
                              <a:rPr lang="en-US" b="1"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𝒄</m:t>
                                </m:r>
                              </m:e>
                            </m:d>
                          </m:e>
                        </m:d>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rPr>
                          <m:t>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𝒖</m:t>
                                </m:r>
                              </m:e>
                              <m:sub>
                                <m:r>
                                  <a:rPr lang="en-US" b="1" i="1">
                                    <a:latin typeface="Cambria Math" panose="02040503050406030204" pitchFamily="18" charset="0"/>
                                    <a:ea typeface="Cambria Math" panose="02040503050406030204" pitchFamily="18" charset="0"/>
                                  </a:rPr>
                                  <m:t>𝒄</m:t>
                                </m:r>
                              </m:sub>
                            </m:sSub>
                            <m:r>
                              <a:rPr lang="en-US" b="1"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𝒄</m:t>
                                </m:r>
                              </m:e>
                            </m:d>
                            <m:r>
                              <a:rPr lang="en-US" b="1" i="1" smtClean="0">
                                <a:latin typeface="Cambria Math" panose="02040503050406030204" pitchFamily="18" charset="0"/>
                                <a:ea typeface="Cambria Math" panose="02040503050406030204" pitchFamily="18" charset="0"/>
                              </a:rPr>
                              <m:t>)</m:t>
                            </m:r>
                          </m:e>
                        </m:d>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1</m:t>
                        </m:r>
                      </m:sub>
                    </m:sSub>
                  </m:oMath>
                </a14:m>
                <a:endParaRPr lang="nl-NL" dirty="0"/>
              </a:p>
            </p:txBody>
          </p:sp>
        </mc:Choice>
        <mc:Fallback>
          <p:sp>
            <p:nvSpPr>
              <p:cNvPr id="73" name="Tekstvak 72">
                <a:extLst>
                  <a:ext uri="{FF2B5EF4-FFF2-40B4-BE49-F238E27FC236}">
                    <a16:creationId xmlns:a16="http://schemas.microsoft.com/office/drawing/2014/main" id="{07A7DE59-DE24-4342-8D03-41410B8FD7A2}"/>
                  </a:ext>
                </a:extLst>
              </p:cNvPr>
              <p:cNvSpPr txBox="1">
                <a:spLocks noRot="1" noChangeAspect="1" noMove="1" noResize="1" noEditPoints="1" noAdjustHandles="1" noChangeArrowheads="1" noChangeShapeType="1" noTextEdit="1"/>
              </p:cNvSpPr>
              <p:nvPr/>
            </p:nvSpPr>
            <p:spPr>
              <a:xfrm>
                <a:off x="1123487" y="2992213"/>
                <a:ext cx="6302944" cy="369332"/>
              </a:xfrm>
              <a:prstGeom prst="rect">
                <a:avLst/>
              </a:prstGeom>
              <a:blipFill>
                <a:blip r:embed="rId12"/>
                <a:stretch>
                  <a:fillRect b="-13333"/>
                </a:stretch>
              </a:blipFill>
            </p:spPr>
            <p:txBody>
              <a:bodyPr/>
              <a:lstStyle/>
              <a:p>
                <a:r>
                  <a:rPr lang="nl-NL">
                    <a:noFill/>
                  </a:rPr>
                  <a:t> </a:t>
                </a:r>
              </a:p>
            </p:txBody>
          </p:sp>
        </mc:Fallback>
      </mc:AlternateContent>
      <p:sp>
        <p:nvSpPr>
          <p:cNvPr id="74" name="Tekstvak 73">
            <a:extLst>
              <a:ext uri="{FF2B5EF4-FFF2-40B4-BE49-F238E27FC236}">
                <a16:creationId xmlns:a16="http://schemas.microsoft.com/office/drawing/2014/main" id="{E144D1C0-D1DB-C944-80FC-D9465298DE7F}"/>
              </a:ext>
            </a:extLst>
          </p:cNvPr>
          <p:cNvSpPr txBox="1"/>
          <p:nvPr/>
        </p:nvSpPr>
        <p:spPr>
          <a:xfrm>
            <a:off x="1166075" y="6426398"/>
            <a:ext cx="9849588" cy="307777"/>
          </a:xfrm>
          <a:prstGeom prst="rect">
            <a:avLst/>
          </a:prstGeom>
          <a:noFill/>
        </p:spPr>
        <p:txBody>
          <a:bodyPr wrap="square" rtlCol="0">
            <a:spAutoFit/>
          </a:bodyPr>
          <a:lstStyle/>
          <a:p>
            <a:r>
              <a:rPr lang="en-GB" sz="1400" i="1" dirty="0">
                <a:solidFill>
                  <a:schemeClr val="bg2">
                    <a:lumMod val="75000"/>
                  </a:schemeClr>
                </a:solidFill>
              </a:rPr>
              <a:t>Kim - Deep fluids[4], Mohan - Hard enforcing [9], Sun - Data-free [10]</a:t>
            </a:r>
          </a:p>
        </p:txBody>
      </p:sp>
    </p:spTree>
    <p:extLst>
      <p:ext uri="{BB962C8B-B14F-4D97-AF65-F5344CB8AC3E}">
        <p14:creationId xmlns:p14="http://schemas.microsoft.com/office/powerpoint/2010/main" val="197154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p:nvPr/>
        </p:nvSpPr>
        <p:spPr>
          <a:xfrm>
            <a:off x="1895755" y="2895666"/>
            <a:ext cx="1675748" cy="169728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07415" tIns="206408" rIns="207415" bIns="206408" numCol="1" spcCol="1270" anchor="ctr" anchorCtr="0">
            <a:noAutofit/>
          </a:bodyPr>
          <a:lstStyle/>
          <a:p>
            <a:pPr algn="ctr" defTabSz="711182">
              <a:lnSpc>
                <a:spcPct val="90000"/>
              </a:lnSpc>
              <a:spcBef>
                <a:spcPct val="0"/>
              </a:spcBef>
              <a:spcAft>
                <a:spcPct val="35000"/>
              </a:spcAft>
            </a:pPr>
            <a:r>
              <a:rPr lang="en-US" dirty="0">
                <a:solidFill>
                  <a:srgbClr val="FFFFFF"/>
                </a:solidFill>
              </a:rPr>
              <a:t>INSIGHTS</a:t>
            </a:r>
          </a:p>
        </p:txBody>
      </p:sp>
      <p:sp>
        <p:nvSpPr>
          <p:cNvPr id="24" name="Rounded Rectangle 23"/>
          <p:cNvSpPr/>
          <p:nvPr/>
        </p:nvSpPr>
        <p:spPr>
          <a:xfrm>
            <a:off x="4038602" y="2321878"/>
            <a:ext cx="1808056" cy="479701"/>
          </a:xfrm>
          <a:prstGeom prst="roundRect">
            <a:avLst>
              <a:gd name="adj" fmla="val 50000"/>
            </a:avLst>
          </a:prstGeom>
          <a:solidFill>
            <a:schemeClr val="accent3">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1270" anchor="ctr" anchorCtr="0">
            <a:noAutofit/>
          </a:bodyPr>
          <a:lstStyle/>
          <a:p>
            <a:pPr algn="ctr" defTabSz="711182">
              <a:lnSpc>
                <a:spcPct val="90000"/>
              </a:lnSpc>
              <a:spcBef>
                <a:spcPct val="0"/>
              </a:spcBef>
              <a:spcAft>
                <a:spcPct val="35000"/>
              </a:spcAft>
            </a:pPr>
            <a:r>
              <a:rPr lang="en-US" dirty="0">
                <a:solidFill>
                  <a:srgbClr val="FFFFFF"/>
                </a:solidFill>
              </a:rPr>
              <a:t>VARIATIONS</a:t>
            </a:r>
          </a:p>
        </p:txBody>
      </p:sp>
      <p:sp>
        <p:nvSpPr>
          <p:cNvPr id="25" name="Rounded Rectangle 24"/>
          <p:cNvSpPr/>
          <p:nvPr/>
        </p:nvSpPr>
        <p:spPr>
          <a:xfrm>
            <a:off x="4040439" y="3083004"/>
            <a:ext cx="1806219" cy="505975"/>
          </a:xfrm>
          <a:prstGeom prst="roundRect">
            <a:avLst>
              <a:gd name="adj" fmla="val 50000"/>
            </a:avLst>
          </a:prstGeom>
          <a:solidFill>
            <a:schemeClr val="accent3">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1270" anchor="ctr" anchorCtr="0">
            <a:noAutofit/>
          </a:bodyPr>
          <a:lstStyle/>
          <a:p>
            <a:pPr algn="ctr" defTabSz="711182">
              <a:lnSpc>
                <a:spcPct val="90000"/>
              </a:lnSpc>
              <a:spcBef>
                <a:spcPct val="0"/>
              </a:spcBef>
              <a:spcAft>
                <a:spcPct val="35000"/>
              </a:spcAft>
            </a:pPr>
            <a:r>
              <a:rPr lang="en-US" dirty="0">
                <a:solidFill>
                  <a:srgbClr val="FFFFFF"/>
                </a:solidFill>
              </a:rPr>
              <a:t>REDUCING ORDER</a:t>
            </a:r>
          </a:p>
        </p:txBody>
      </p:sp>
      <p:sp>
        <p:nvSpPr>
          <p:cNvPr id="26" name="Rounded Rectangle 25"/>
          <p:cNvSpPr/>
          <p:nvPr/>
        </p:nvSpPr>
        <p:spPr>
          <a:xfrm>
            <a:off x="4040439" y="3896678"/>
            <a:ext cx="1806219" cy="479701"/>
          </a:xfrm>
          <a:prstGeom prst="roundRect">
            <a:avLst>
              <a:gd name="adj" fmla="val 50000"/>
            </a:avLst>
          </a:prstGeom>
          <a:solidFill>
            <a:schemeClr val="accent3">
              <a:lumMod val="60000"/>
              <a:lumOff val="4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1270" anchor="ctr" anchorCtr="0">
            <a:noAutofit/>
          </a:bodyPr>
          <a:lstStyle/>
          <a:p>
            <a:pPr algn="ctr" defTabSz="711182">
              <a:lnSpc>
                <a:spcPct val="90000"/>
              </a:lnSpc>
              <a:spcBef>
                <a:spcPct val="0"/>
              </a:spcBef>
              <a:spcAft>
                <a:spcPct val="35000"/>
              </a:spcAft>
            </a:pPr>
            <a:r>
              <a:rPr lang="en-US" sz="1600" dirty="0">
                <a:solidFill>
                  <a:srgbClr val="FFFFFF"/>
                </a:solidFill>
              </a:rPr>
              <a:t>TIME EVOLUTION</a:t>
            </a:r>
          </a:p>
        </p:txBody>
      </p:sp>
      <p:sp>
        <p:nvSpPr>
          <p:cNvPr id="27" name="Rounded Rectangle 26"/>
          <p:cNvSpPr/>
          <p:nvPr/>
        </p:nvSpPr>
        <p:spPr>
          <a:xfrm>
            <a:off x="4038602" y="4684078"/>
            <a:ext cx="1806219" cy="479701"/>
          </a:xfrm>
          <a:prstGeom prst="roundRect">
            <a:avLst>
              <a:gd name="adj" fmla="val 50000"/>
            </a:avLst>
          </a:prstGeom>
          <a:solidFill>
            <a:schemeClr val="accent3">
              <a:lumMod val="40000"/>
              <a:lumOff val="6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6151" tIns="36151" rIns="36151" bIns="36151" numCol="1" spcCol="1270" anchor="ctr" anchorCtr="0">
            <a:noAutofit/>
          </a:bodyPr>
          <a:lstStyle/>
          <a:p>
            <a:pPr algn="ctr" defTabSz="711182">
              <a:lnSpc>
                <a:spcPct val="90000"/>
              </a:lnSpc>
              <a:spcBef>
                <a:spcPct val="0"/>
              </a:spcBef>
              <a:spcAft>
                <a:spcPct val="35000"/>
              </a:spcAft>
            </a:pPr>
            <a:r>
              <a:rPr lang="en-US" dirty="0">
                <a:solidFill>
                  <a:srgbClr val="FFFFFF"/>
                </a:solidFill>
              </a:rPr>
              <a:t>PHYSICS</a:t>
            </a:r>
          </a:p>
        </p:txBody>
      </p:sp>
      <p:sp>
        <p:nvSpPr>
          <p:cNvPr id="9" name="Rectangle 8"/>
          <p:cNvSpPr/>
          <p:nvPr/>
        </p:nvSpPr>
        <p:spPr>
          <a:xfrm>
            <a:off x="6643826" y="1791931"/>
            <a:ext cx="3964544" cy="339195"/>
          </a:xfrm>
          <a:prstGeom prst="rect">
            <a:avLst/>
          </a:prstGeom>
        </p:spPr>
        <p:txBody>
          <a:bodyPr wrap="square" lIns="182880" rIns="182880" bIns="73152">
            <a:spAutoFit/>
          </a:bodyPr>
          <a:lstStyle/>
          <a:p>
            <a:pPr>
              <a:lnSpc>
                <a:spcPct val="89000"/>
              </a:lnSpc>
            </a:pPr>
            <a:r>
              <a:rPr lang="en-US" sz="1600" dirty="0"/>
              <a:t>Different flow patterns</a:t>
            </a:r>
          </a:p>
        </p:txBody>
      </p:sp>
      <p:cxnSp>
        <p:nvCxnSpPr>
          <p:cNvPr id="12" name="Elbow Connector 11"/>
          <p:cNvCxnSpPr>
            <a:cxnSpLocks/>
            <a:stCxn id="24" idx="3"/>
            <a:endCxn id="45" idx="2"/>
          </p:cNvCxnSpPr>
          <p:nvPr/>
        </p:nvCxnSpPr>
        <p:spPr>
          <a:xfrm flipV="1">
            <a:off x="5846658" y="1983392"/>
            <a:ext cx="497266" cy="578337"/>
          </a:xfrm>
          <a:prstGeom prst="bentConnector3">
            <a:avLst>
              <a:gd name="adj1" fmla="val 50000"/>
            </a:avLst>
          </a:prstGeom>
          <a:ln w="3175" cmpd="sng">
            <a:solidFill>
              <a:schemeClr val="accent3">
                <a:lumMod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a:cxnSpLocks/>
            <a:stCxn id="24" idx="3"/>
            <a:endCxn id="46" idx="2"/>
          </p:cNvCxnSpPr>
          <p:nvPr/>
        </p:nvCxnSpPr>
        <p:spPr>
          <a:xfrm flipV="1">
            <a:off x="5846658" y="2428371"/>
            <a:ext cx="497266" cy="133358"/>
          </a:xfrm>
          <a:prstGeom prst="bentConnector3">
            <a:avLst/>
          </a:prstGeom>
          <a:ln w="3175" cmpd="sng">
            <a:solidFill>
              <a:schemeClr val="accent3">
                <a:lumMod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643826" y="2941720"/>
            <a:ext cx="3964544" cy="339195"/>
          </a:xfrm>
          <a:prstGeom prst="rect">
            <a:avLst/>
          </a:prstGeom>
        </p:spPr>
        <p:txBody>
          <a:bodyPr wrap="square" lIns="182880" rIns="182880" bIns="73152">
            <a:spAutoFit/>
          </a:bodyPr>
          <a:lstStyle/>
          <a:p>
            <a:pPr>
              <a:lnSpc>
                <a:spcPct val="89000"/>
              </a:lnSpc>
            </a:pPr>
            <a:r>
              <a:rPr lang="en-US" sz="1600" dirty="0"/>
              <a:t>Convolutional Neural Network</a:t>
            </a:r>
          </a:p>
        </p:txBody>
      </p:sp>
      <p:sp>
        <p:nvSpPr>
          <p:cNvPr id="34" name="Rectangle 33"/>
          <p:cNvSpPr/>
          <p:nvPr/>
        </p:nvSpPr>
        <p:spPr>
          <a:xfrm>
            <a:off x="6643828" y="3388761"/>
            <a:ext cx="3964544" cy="339195"/>
          </a:xfrm>
          <a:prstGeom prst="rect">
            <a:avLst/>
          </a:prstGeom>
        </p:spPr>
        <p:txBody>
          <a:bodyPr wrap="square" lIns="182880" rIns="182880" bIns="73152">
            <a:spAutoFit/>
          </a:bodyPr>
          <a:lstStyle/>
          <a:p>
            <a:pPr>
              <a:lnSpc>
                <a:spcPct val="89000"/>
              </a:lnSpc>
            </a:pPr>
            <a:r>
              <a:rPr lang="en-US" sz="1600" dirty="0"/>
              <a:t>Autoencoder with convolutional layers</a:t>
            </a:r>
          </a:p>
        </p:txBody>
      </p:sp>
      <p:cxnSp>
        <p:nvCxnSpPr>
          <p:cNvPr id="35" name="Elbow Connector 34"/>
          <p:cNvCxnSpPr>
            <a:cxnSpLocks/>
            <a:stCxn id="25" idx="3"/>
            <a:endCxn id="47" idx="2"/>
          </p:cNvCxnSpPr>
          <p:nvPr/>
        </p:nvCxnSpPr>
        <p:spPr>
          <a:xfrm flipV="1">
            <a:off x="5846658" y="3071301"/>
            <a:ext cx="492370" cy="264691"/>
          </a:xfrm>
          <a:prstGeom prst="bentConnector3">
            <a:avLst>
              <a:gd name="adj1" fmla="val 50000"/>
            </a:avLst>
          </a:prstGeom>
          <a:ln w="3175" cmpd="sng">
            <a:solidFill>
              <a:schemeClr val="accent3">
                <a:lumMod val="7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cxnSpLocks/>
            <a:stCxn id="25" idx="3"/>
            <a:endCxn id="48" idx="2"/>
          </p:cNvCxnSpPr>
          <p:nvPr/>
        </p:nvCxnSpPr>
        <p:spPr>
          <a:xfrm>
            <a:off x="5846658" y="3335992"/>
            <a:ext cx="492370" cy="180288"/>
          </a:xfrm>
          <a:prstGeom prst="bentConnector3">
            <a:avLst/>
          </a:prstGeom>
          <a:ln w="3175" cmpd="sng">
            <a:solidFill>
              <a:schemeClr val="accent3">
                <a:lumMod val="7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651981" y="3990384"/>
            <a:ext cx="3964544" cy="339195"/>
          </a:xfrm>
          <a:prstGeom prst="rect">
            <a:avLst/>
          </a:prstGeom>
        </p:spPr>
        <p:txBody>
          <a:bodyPr wrap="square" lIns="182880" rIns="182880" bIns="73152">
            <a:spAutoFit/>
          </a:bodyPr>
          <a:lstStyle/>
          <a:p>
            <a:pPr>
              <a:lnSpc>
                <a:spcPct val="89000"/>
              </a:lnSpc>
            </a:pPr>
            <a:r>
              <a:rPr lang="en-US" sz="1600" dirty="0"/>
              <a:t>NN, causal CNN, RNN with LSTM or GRU</a:t>
            </a:r>
          </a:p>
        </p:txBody>
      </p:sp>
      <p:cxnSp>
        <p:nvCxnSpPr>
          <p:cNvPr id="39" name="Elbow Connector 38"/>
          <p:cNvCxnSpPr>
            <a:cxnSpLocks/>
            <a:stCxn id="26" idx="3"/>
            <a:endCxn id="49" idx="2"/>
          </p:cNvCxnSpPr>
          <p:nvPr/>
        </p:nvCxnSpPr>
        <p:spPr>
          <a:xfrm>
            <a:off x="5846658" y="4136529"/>
            <a:ext cx="508952" cy="5649"/>
          </a:xfrm>
          <a:prstGeom prst="bentConnector3">
            <a:avLst/>
          </a:prstGeom>
          <a:ln w="3175" cmpd="sng">
            <a:solidFill>
              <a:schemeClr val="accent3">
                <a:lumMod val="60000"/>
                <a:lumOff val="4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6667824" y="4610634"/>
            <a:ext cx="4685976" cy="339195"/>
          </a:xfrm>
          <a:prstGeom prst="rect">
            <a:avLst/>
          </a:prstGeom>
        </p:spPr>
        <p:txBody>
          <a:bodyPr wrap="square" lIns="182880" rIns="182880" bIns="73152">
            <a:spAutoFit/>
          </a:bodyPr>
          <a:lstStyle/>
          <a:p>
            <a:pPr>
              <a:lnSpc>
                <a:spcPct val="89000"/>
              </a:lnSpc>
            </a:pPr>
            <a:r>
              <a:rPr lang="en-US" sz="1600" dirty="0"/>
              <a:t>Pure data-driven highly dependent on training data</a:t>
            </a:r>
          </a:p>
        </p:txBody>
      </p:sp>
      <p:sp>
        <p:nvSpPr>
          <p:cNvPr id="42" name="Rectangle 41"/>
          <p:cNvSpPr/>
          <p:nvPr/>
        </p:nvSpPr>
        <p:spPr>
          <a:xfrm>
            <a:off x="6667824" y="5039048"/>
            <a:ext cx="3964544" cy="558358"/>
          </a:xfrm>
          <a:prstGeom prst="rect">
            <a:avLst/>
          </a:prstGeom>
        </p:spPr>
        <p:txBody>
          <a:bodyPr wrap="square" lIns="182880" rIns="182880" bIns="73152">
            <a:spAutoFit/>
          </a:bodyPr>
          <a:lstStyle/>
          <a:p>
            <a:pPr>
              <a:lnSpc>
                <a:spcPct val="89000"/>
              </a:lnSpc>
            </a:pPr>
            <a:r>
              <a:rPr lang="en-US" sz="1600" dirty="0"/>
              <a:t>Hard, soft or hybrid enforcing of physics could increase generalizability </a:t>
            </a:r>
          </a:p>
        </p:txBody>
      </p:sp>
      <p:cxnSp>
        <p:nvCxnSpPr>
          <p:cNvPr id="43" name="Elbow Connector 42"/>
          <p:cNvCxnSpPr>
            <a:cxnSpLocks/>
            <a:stCxn id="27" idx="3"/>
            <a:endCxn id="52" idx="2"/>
          </p:cNvCxnSpPr>
          <p:nvPr/>
        </p:nvCxnSpPr>
        <p:spPr>
          <a:xfrm flipV="1">
            <a:off x="5844821" y="4786271"/>
            <a:ext cx="502360" cy="137658"/>
          </a:xfrm>
          <a:prstGeom prst="bentConnector3">
            <a:avLst/>
          </a:prstGeom>
          <a:ln w="3175" cmpd="sng">
            <a:solidFill>
              <a:schemeClr val="accent3">
                <a:lumMod val="40000"/>
                <a:lumOff val="6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a:cxnSpLocks/>
            <a:stCxn id="27" idx="3"/>
            <a:endCxn id="53" idx="2"/>
          </p:cNvCxnSpPr>
          <p:nvPr/>
        </p:nvCxnSpPr>
        <p:spPr>
          <a:xfrm>
            <a:off x="5844821" y="4923929"/>
            <a:ext cx="502360" cy="362928"/>
          </a:xfrm>
          <a:prstGeom prst="bentConnector3">
            <a:avLst>
              <a:gd name="adj1" fmla="val 50000"/>
            </a:avLst>
          </a:prstGeom>
          <a:ln w="3175" cmpd="sng">
            <a:solidFill>
              <a:schemeClr val="accent3">
                <a:lumMod val="40000"/>
                <a:lumOff val="6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cxnSpLocks/>
            <a:stCxn id="23" idx="2"/>
            <a:endCxn id="24" idx="1"/>
          </p:cNvCxnSpPr>
          <p:nvPr/>
        </p:nvCxnSpPr>
        <p:spPr>
          <a:xfrm flipV="1">
            <a:off x="3571504" y="2561729"/>
            <a:ext cx="467098" cy="1182577"/>
          </a:xfrm>
          <a:prstGeom prst="bentConnector3">
            <a:avLst>
              <a:gd name="adj1" fmla="val 50000"/>
            </a:avLst>
          </a:prstGeom>
          <a:ln w="3175" cmpd="sng">
            <a:solidFill>
              <a:schemeClr val="accent3">
                <a:lumMod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cxnSpLocks/>
            <a:stCxn id="23" idx="2"/>
            <a:endCxn id="25" idx="1"/>
          </p:cNvCxnSpPr>
          <p:nvPr/>
        </p:nvCxnSpPr>
        <p:spPr>
          <a:xfrm flipV="1">
            <a:off x="3571504" y="3335992"/>
            <a:ext cx="468935" cy="408314"/>
          </a:xfrm>
          <a:prstGeom prst="bentConnector3">
            <a:avLst/>
          </a:prstGeom>
          <a:ln w="3175" cmpd="sng">
            <a:solidFill>
              <a:schemeClr val="accent3">
                <a:lumMod val="7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Elbow Connector 55"/>
          <p:cNvCxnSpPr>
            <a:cxnSpLocks/>
            <a:stCxn id="23" idx="2"/>
            <a:endCxn id="26" idx="1"/>
          </p:cNvCxnSpPr>
          <p:nvPr/>
        </p:nvCxnSpPr>
        <p:spPr>
          <a:xfrm>
            <a:off x="3571504" y="3744306"/>
            <a:ext cx="468935" cy="392223"/>
          </a:xfrm>
          <a:prstGeom prst="bentConnector3">
            <a:avLst/>
          </a:prstGeom>
          <a:ln w="3175" cmpd="sng">
            <a:solidFill>
              <a:schemeClr val="accent3">
                <a:lumMod val="60000"/>
                <a:lumOff val="4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a:cxnSpLocks/>
            <a:stCxn id="23" idx="2"/>
            <a:endCxn id="27" idx="1"/>
          </p:cNvCxnSpPr>
          <p:nvPr/>
        </p:nvCxnSpPr>
        <p:spPr>
          <a:xfrm>
            <a:off x="3571504" y="3744306"/>
            <a:ext cx="467098" cy="1179623"/>
          </a:xfrm>
          <a:prstGeom prst="bentConnector3">
            <a:avLst/>
          </a:prstGeom>
          <a:ln w="3175" cmpd="sng">
            <a:solidFill>
              <a:schemeClr val="accent3">
                <a:lumMod val="40000"/>
                <a:lumOff val="6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5" name="Freeform 44"/>
          <p:cNvSpPr/>
          <p:nvPr/>
        </p:nvSpPr>
        <p:spPr>
          <a:xfrm rot="10800000" flipV="1">
            <a:off x="6343924" y="1819835"/>
            <a:ext cx="328796" cy="327114"/>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lumMod val="50000"/>
            </a:schemeClr>
          </a:solidFill>
          <a:ln>
            <a:solidFill>
              <a:schemeClr val="accent3">
                <a:lumMod val="50000"/>
              </a:schemeClr>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07415" tIns="206408" rIns="207415" bIns="206408" numCol="1" spcCol="1270" anchor="ctr" anchorCtr="0">
            <a:noAutofit/>
          </a:bodyPr>
          <a:lstStyle/>
          <a:p>
            <a:pPr algn="ctr" defTabSz="711182">
              <a:lnSpc>
                <a:spcPct val="90000"/>
              </a:lnSpc>
              <a:spcBef>
                <a:spcPct val="0"/>
              </a:spcBef>
              <a:spcAft>
                <a:spcPct val="35000"/>
              </a:spcAft>
            </a:pPr>
            <a:r>
              <a:rPr lang="en-US" sz="1100" dirty="0">
                <a:solidFill>
                  <a:srgbClr val="FFFFFF"/>
                </a:solidFill>
              </a:rPr>
              <a:t>X</a:t>
            </a:r>
          </a:p>
        </p:txBody>
      </p:sp>
      <p:sp>
        <p:nvSpPr>
          <p:cNvPr id="46" name="Freeform 45"/>
          <p:cNvSpPr/>
          <p:nvPr/>
        </p:nvSpPr>
        <p:spPr>
          <a:xfrm rot="10800000" flipV="1">
            <a:off x="6343924" y="2264814"/>
            <a:ext cx="328796" cy="327114"/>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lumMod val="50000"/>
            </a:schemeClr>
          </a:solidFill>
          <a:ln>
            <a:solidFill>
              <a:schemeClr val="accent3">
                <a:lumMod val="50000"/>
              </a:schemeClr>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07415" tIns="206408" rIns="207415" bIns="206408" numCol="1" spcCol="1270" anchor="ctr" anchorCtr="0">
            <a:noAutofit/>
          </a:bodyPr>
          <a:lstStyle/>
          <a:p>
            <a:pPr algn="ctr" defTabSz="711182">
              <a:lnSpc>
                <a:spcPct val="90000"/>
              </a:lnSpc>
              <a:spcBef>
                <a:spcPct val="0"/>
              </a:spcBef>
              <a:spcAft>
                <a:spcPct val="35000"/>
              </a:spcAft>
            </a:pPr>
            <a:r>
              <a:rPr lang="en-US" sz="1100" dirty="0">
                <a:solidFill>
                  <a:srgbClr val="FFFFFF"/>
                </a:solidFill>
              </a:rPr>
              <a:t>X</a:t>
            </a:r>
          </a:p>
        </p:txBody>
      </p:sp>
      <p:sp>
        <p:nvSpPr>
          <p:cNvPr id="47" name="Freeform 46"/>
          <p:cNvSpPr/>
          <p:nvPr/>
        </p:nvSpPr>
        <p:spPr>
          <a:xfrm rot="10800000" flipV="1">
            <a:off x="6339028" y="2907744"/>
            <a:ext cx="328796" cy="327114"/>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lumMod val="75000"/>
            </a:schemeClr>
          </a:solidFill>
          <a:ln>
            <a:solidFill>
              <a:schemeClr val="accent3">
                <a:lumMod val="75000"/>
              </a:schemeClr>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07415" tIns="206408" rIns="207415" bIns="206408" numCol="1" spcCol="1270" anchor="ctr" anchorCtr="0">
            <a:noAutofit/>
          </a:bodyPr>
          <a:lstStyle/>
          <a:p>
            <a:pPr algn="ctr" defTabSz="711182">
              <a:lnSpc>
                <a:spcPct val="90000"/>
              </a:lnSpc>
              <a:spcBef>
                <a:spcPct val="0"/>
              </a:spcBef>
              <a:spcAft>
                <a:spcPct val="35000"/>
              </a:spcAft>
            </a:pPr>
            <a:r>
              <a:rPr lang="en-US" sz="1100" dirty="0">
                <a:solidFill>
                  <a:srgbClr val="FFFFFF"/>
                </a:solidFill>
              </a:rPr>
              <a:t>X</a:t>
            </a:r>
          </a:p>
        </p:txBody>
      </p:sp>
      <p:sp>
        <p:nvSpPr>
          <p:cNvPr id="48" name="Freeform 47"/>
          <p:cNvSpPr/>
          <p:nvPr/>
        </p:nvSpPr>
        <p:spPr>
          <a:xfrm rot="10800000" flipV="1">
            <a:off x="6339028" y="3352723"/>
            <a:ext cx="328796" cy="327114"/>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lumMod val="75000"/>
            </a:schemeClr>
          </a:solidFill>
          <a:ln>
            <a:solidFill>
              <a:schemeClr val="accent3">
                <a:lumMod val="75000"/>
              </a:schemeClr>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07415" tIns="206408" rIns="207415" bIns="206408" numCol="1" spcCol="1270" anchor="ctr" anchorCtr="0">
            <a:noAutofit/>
          </a:bodyPr>
          <a:lstStyle/>
          <a:p>
            <a:pPr algn="ctr" defTabSz="711182">
              <a:lnSpc>
                <a:spcPct val="90000"/>
              </a:lnSpc>
              <a:spcBef>
                <a:spcPct val="0"/>
              </a:spcBef>
              <a:spcAft>
                <a:spcPct val="35000"/>
              </a:spcAft>
            </a:pPr>
            <a:r>
              <a:rPr lang="en-US" sz="1100" dirty="0">
                <a:solidFill>
                  <a:srgbClr val="FFFFFF"/>
                </a:solidFill>
              </a:rPr>
              <a:t>X</a:t>
            </a:r>
          </a:p>
        </p:txBody>
      </p:sp>
      <p:sp>
        <p:nvSpPr>
          <p:cNvPr id="49" name="Freeform 48"/>
          <p:cNvSpPr/>
          <p:nvPr/>
        </p:nvSpPr>
        <p:spPr>
          <a:xfrm rot="10800000" flipV="1">
            <a:off x="6355610" y="3978621"/>
            <a:ext cx="328796" cy="327114"/>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lumMod val="60000"/>
              <a:lumOff val="4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07415" tIns="206408" rIns="207415" bIns="206408" numCol="1" spcCol="1270" anchor="ctr" anchorCtr="0">
            <a:noAutofit/>
          </a:bodyPr>
          <a:lstStyle/>
          <a:p>
            <a:pPr algn="ctr" defTabSz="711182">
              <a:lnSpc>
                <a:spcPct val="90000"/>
              </a:lnSpc>
              <a:spcBef>
                <a:spcPct val="0"/>
              </a:spcBef>
              <a:spcAft>
                <a:spcPct val="35000"/>
              </a:spcAft>
            </a:pPr>
            <a:r>
              <a:rPr lang="en-US" sz="1100" dirty="0">
                <a:solidFill>
                  <a:srgbClr val="FFFFFF"/>
                </a:solidFill>
              </a:rPr>
              <a:t>X</a:t>
            </a:r>
          </a:p>
        </p:txBody>
      </p:sp>
      <p:sp>
        <p:nvSpPr>
          <p:cNvPr id="52" name="Freeform 51"/>
          <p:cNvSpPr/>
          <p:nvPr/>
        </p:nvSpPr>
        <p:spPr>
          <a:xfrm rot="10800000" flipV="1">
            <a:off x="6347181" y="4622714"/>
            <a:ext cx="328796" cy="327114"/>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lumMod val="40000"/>
              <a:lumOff val="6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07415" tIns="206408" rIns="207415" bIns="206408" numCol="1" spcCol="1270" anchor="ctr" anchorCtr="0">
            <a:noAutofit/>
          </a:bodyPr>
          <a:lstStyle/>
          <a:p>
            <a:pPr algn="ctr" defTabSz="711182">
              <a:lnSpc>
                <a:spcPct val="90000"/>
              </a:lnSpc>
              <a:spcBef>
                <a:spcPct val="0"/>
              </a:spcBef>
              <a:spcAft>
                <a:spcPct val="35000"/>
              </a:spcAft>
            </a:pPr>
            <a:r>
              <a:rPr lang="en-US" sz="1100" dirty="0">
                <a:solidFill>
                  <a:srgbClr val="FFFFFF"/>
                </a:solidFill>
              </a:rPr>
              <a:t>X</a:t>
            </a:r>
          </a:p>
        </p:txBody>
      </p:sp>
      <p:sp>
        <p:nvSpPr>
          <p:cNvPr id="53" name="Freeform 52"/>
          <p:cNvSpPr/>
          <p:nvPr/>
        </p:nvSpPr>
        <p:spPr>
          <a:xfrm rot="10800000" flipV="1">
            <a:off x="6347181" y="5123300"/>
            <a:ext cx="328796" cy="327114"/>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lumMod val="40000"/>
              <a:lumOff val="6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07415" tIns="206408" rIns="207415" bIns="206408" numCol="1" spcCol="1270" anchor="ctr" anchorCtr="0">
            <a:noAutofit/>
          </a:bodyPr>
          <a:lstStyle/>
          <a:p>
            <a:pPr algn="ctr" defTabSz="711182">
              <a:lnSpc>
                <a:spcPct val="90000"/>
              </a:lnSpc>
              <a:spcBef>
                <a:spcPct val="0"/>
              </a:spcBef>
              <a:spcAft>
                <a:spcPct val="35000"/>
              </a:spcAft>
            </a:pPr>
            <a:r>
              <a:rPr lang="en-US" sz="1100" dirty="0">
                <a:solidFill>
                  <a:srgbClr val="FFFFFF"/>
                </a:solidFill>
              </a:rPr>
              <a:t>X</a:t>
            </a:r>
          </a:p>
        </p:txBody>
      </p:sp>
      <p:sp>
        <p:nvSpPr>
          <p:cNvPr id="54" name="Rectangle 53"/>
          <p:cNvSpPr/>
          <p:nvPr/>
        </p:nvSpPr>
        <p:spPr>
          <a:xfrm>
            <a:off x="6628328" y="2303888"/>
            <a:ext cx="3964544" cy="339195"/>
          </a:xfrm>
          <a:prstGeom prst="rect">
            <a:avLst/>
          </a:prstGeom>
        </p:spPr>
        <p:txBody>
          <a:bodyPr wrap="square" lIns="182880" rIns="182880" bIns="73152">
            <a:spAutoFit/>
          </a:bodyPr>
          <a:lstStyle/>
          <a:p>
            <a:pPr>
              <a:lnSpc>
                <a:spcPct val="89000"/>
              </a:lnSpc>
            </a:pPr>
            <a:r>
              <a:rPr lang="en-US" sz="1600" dirty="0"/>
              <a:t>No variation in geometries</a:t>
            </a:r>
          </a:p>
        </p:txBody>
      </p:sp>
      <p:sp>
        <p:nvSpPr>
          <p:cNvPr id="58" name="Titel 1">
            <a:extLst>
              <a:ext uri="{FF2B5EF4-FFF2-40B4-BE49-F238E27FC236}">
                <a16:creationId xmlns:a16="http://schemas.microsoft.com/office/drawing/2014/main" id="{981FF611-F852-4E42-8527-DE0BBFC9D4D3}"/>
              </a:ext>
            </a:extLst>
          </p:cNvPr>
          <p:cNvSpPr>
            <a:spLocks noGrp="1"/>
          </p:cNvSpPr>
          <p:nvPr>
            <p:ph type="title"/>
          </p:nvPr>
        </p:nvSpPr>
        <p:spPr>
          <a:xfrm>
            <a:off x="1828800" y="365125"/>
            <a:ext cx="9525000" cy="1325563"/>
          </a:xfrm>
        </p:spPr>
        <p:txBody>
          <a:bodyPr/>
          <a:lstStyle/>
          <a:p>
            <a:pPr algn="ctr"/>
            <a:r>
              <a:rPr lang="en-GB" dirty="0"/>
              <a:t>Summary</a:t>
            </a:r>
          </a:p>
        </p:txBody>
      </p:sp>
      <p:grpSp>
        <p:nvGrpSpPr>
          <p:cNvPr id="59" name="Groep 58">
            <a:extLst>
              <a:ext uri="{FF2B5EF4-FFF2-40B4-BE49-F238E27FC236}">
                <a16:creationId xmlns:a16="http://schemas.microsoft.com/office/drawing/2014/main" id="{2583E34B-60E0-8B4C-85A6-EDDB524D4DED}"/>
              </a:ext>
            </a:extLst>
          </p:cNvPr>
          <p:cNvGrpSpPr/>
          <p:nvPr/>
        </p:nvGrpSpPr>
        <p:grpSpPr>
          <a:xfrm>
            <a:off x="237784" y="650004"/>
            <a:ext cx="799528" cy="6308000"/>
            <a:chOff x="979154" y="650004"/>
            <a:chExt cx="799528" cy="6308000"/>
          </a:xfrm>
        </p:grpSpPr>
        <p:grpSp>
          <p:nvGrpSpPr>
            <p:cNvPr id="60" name="Groep 59">
              <a:extLst>
                <a:ext uri="{FF2B5EF4-FFF2-40B4-BE49-F238E27FC236}">
                  <a16:creationId xmlns:a16="http://schemas.microsoft.com/office/drawing/2014/main" id="{643C5D05-14B2-A24E-BBDF-EB7EA332D4AC}"/>
                </a:ext>
              </a:extLst>
            </p:cNvPr>
            <p:cNvGrpSpPr/>
            <p:nvPr/>
          </p:nvGrpSpPr>
          <p:grpSpPr>
            <a:xfrm>
              <a:off x="981259" y="1889473"/>
              <a:ext cx="795318" cy="1261125"/>
              <a:chOff x="269499" y="1470709"/>
              <a:chExt cx="795318" cy="1261125"/>
            </a:xfrm>
          </p:grpSpPr>
          <p:sp>
            <p:nvSpPr>
              <p:cNvPr id="71" name="Oval 18">
                <a:extLst>
                  <a:ext uri="{FF2B5EF4-FFF2-40B4-BE49-F238E27FC236}">
                    <a16:creationId xmlns:a16="http://schemas.microsoft.com/office/drawing/2014/main" id="{43F5DB96-D72F-EC44-AE59-F134A338A26E}"/>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2" name="Straight Connector 89">
                <a:extLst>
                  <a:ext uri="{FF2B5EF4-FFF2-40B4-BE49-F238E27FC236}">
                    <a16:creationId xmlns:a16="http://schemas.microsoft.com/office/drawing/2014/main" id="{3AF71A79-E9D4-A940-80F3-6BF16E5046B3}"/>
                  </a:ext>
                </a:extLst>
              </p:cNvPr>
              <p:cNvCxnSpPr>
                <a:cxnSpLocks/>
                <a:stCxn id="71" idx="4"/>
                <a:endCxn id="69"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1" name="Groep 60">
              <a:extLst>
                <a:ext uri="{FF2B5EF4-FFF2-40B4-BE49-F238E27FC236}">
                  <a16:creationId xmlns:a16="http://schemas.microsoft.com/office/drawing/2014/main" id="{FF6EF4BD-3D33-0B4C-B858-09738A2BA468}"/>
                </a:ext>
              </a:extLst>
            </p:cNvPr>
            <p:cNvGrpSpPr/>
            <p:nvPr/>
          </p:nvGrpSpPr>
          <p:grpSpPr>
            <a:xfrm>
              <a:off x="979154" y="3150598"/>
              <a:ext cx="795318" cy="1226838"/>
              <a:chOff x="267394" y="2731834"/>
              <a:chExt cx="795318" cy="1226838"/>
            </a:xfrm>
          </p:grpSpPr>
          <p:sp>
            <p:nvSpPr>
              <p:cNvPr id="69" name="Oval 17">
                <a:extLst>
                  <a:ext uri="{FF2B5EF4-FFF2-40B4-BE49-F238E27FC236}">
                    <a16:creationId xmlns:a16="http://schemas.microsoft.com/office/drawing/2014/main" id="{987A78B8-7448-C549-B448-45613D87E069}"/>
                  </a:ext>
                </a:extLst>
              </p:cNvPr>
              <p:cNvSpPr>
                <a:spLocks noChangeArrowheads="1"/>
              </p:cNvSpPr>
              <p:nvPr/>
            </p:nvSpPr>
            <p:spPr bwMode="auto">
              <a:xfrm>
                <a:off x="267394" y="2731834"/>
                <a:ext cx="795318" cy="799524"/>
              </a:xfrm>
              <a:prstGeom prst="ellipse">
                <a:avLst/>
              </a:prstGeom>
              <a:solidFill>
                <a:srgbClr val="27CED7"/>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70" name="Straight Connector 92">
                <a:extLst>
                  <a:ext uri="{FF2B5EF4-FFF2-40B4-BE49-F238E27FC236}">
                    <a16:creationId xmlns:a16="http://schemas.microsoft.com/office/drawing/2014/main" id="{0A7CB738-167A-CE40-AF37-0BBB0FC0D5F7}"/>
                  </a:ext>
                </a:extLst>
              </p:cNvPr>
              <p:cNvCxnSpPr>
                <a:cxnSpLocks/>
                <a:stCxn id="69" idx="4"/>
                <a:endCxn id="67"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74">
              <a:extLst>
                <a:ext uri="{FF2B5EF4-FFF2-40B4-BE49-F238E27FC236}">
                  <a16:creationId xmlns:a16="http://schemas.microsoft.com/office/drawing/2014/main" id="{45DF29AD-2629-5746-BB6D-0501AF781F9F}"/>
                </a:ext>
              </a:extLst>
            </p:cNvPr>
            <p:cNvCxnSpPr>
              <a:cxnSpLocks/>
              <a:stCxn id="63" idx="4"/>
              <a:endCxn id="71"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3" name="Oval 14">
              <a:extLst>
                <a:ext uri="{FF2B5EF4-FFF2-40B4-BE49-F238E27FC236}">
                  <a16:creationId xmlns:a16="http://schemas.microsoft.com/office/drawing/2014/main" id="{4E050D30-5088-1B44-950C-12FB4D9E8381}"/>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0">
              <a:extLst>
                <a:ext uri="{FF2B5EF4-FFF2-40B4-BE49-F238E27FC236}">
                  <a16:creationId xmlns:a16="http://schemas.microsoft.com/office/drawing/2014/main" id="{E152D6A0-51E0-8C48-8083-DF10EDD1DE74}"/>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65" name="Straight Connector 98">
              <a:extLst>
                <a:ext uri="{FF2B5EF4-FFF2-40B4-BE49-F238E27FC236}">
                  <a16:creationId xmlns:a16="http://schemas.microsoft.com/office/drawing/2014/main" id="{59316A2B-B2DD-204C-9A35-30391D140213}"/>
                </a:ext>
              </a:extLst>
            </p:cNvPr>
            <p:cNvCxnSpPr>
              <a:cxnSpLocks/>
              <a:stCxn id="64"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6" name="Groep 65">
              <a:extLst>
                <a:ext uri="{FF2B5EF4-FFF2-40B4-BE49-F238E27FC236}">
                  <a16:creationId xmlns:a16="http://schemas.microsoft.com/office/drawing/2014/main" id="{86D2341E-ACAF-1B47-9642-1F3AAB8CB091}"/>
                </a:ext>
              </a:extLst>
            </p:cNvPr>
            <p:cNvGrpSpPr/>
            <p:nvPr/>
          </p:nvGrpSpPr>
          <p:grpSpPr>
            <a:xfrm>
              <a:off x="979155" y="4377436"/>
              <a:ext cx="797422" cy="1224736"/>
              <a:chOff x="267395" y="3958672"/>
              <a:chExt cx="797422" cy="1224736"/>
            </a:xfrm>
          </p:grpSpPr>
          <p:sp>
            <p:nvSpPr>
              <p:cNvPr id="67" name="Oval 16">
                <a:extLst>
                  <a:ext uri="{FF2B5EF4-FFF2-40B4-BE49-F238E27FC236}">
                    <a16:creationId xmlns:a16="http://schemas.microsoft.com/office/drawing/2014/main" id="{38241F06-96D5-774A-990D-F60ACDD00C95}"/>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68" name="Straight Connector 95">
                <a:extLst>
                  <a:ext uri="{FF2B5EF4-FFF2-40B4-BE49-F238E27FC236}">
                    <a16:creationId xmlns:a16="http://schemas.microsoft.com/office/drawing/2014/main" id="{C475E2AA-BE80-CE46-9183-28A0631B70BE}"/>
                  </a:ext>
                </a:extLst>
              </p:cNvPr>
              <p:cNvCxnSpPr>
                <a:cxnSpLocks/>
                <a:stCxn id="67" idx="4"/>
                <a:endCxn id="64"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73" name="Groep 72">
            <a:extLst>
              <a:ext uri="{FF2B5EF4-FFF2-40B4-BE49-F238E27FC236}">
                <a16:creationId xmlns:a16="http://schemas.microsoft.com/office/drawing/2014/main" id="{6BF79CC9-C1A3-2B48-B74C-461129386DE9}"/>
              </a:ext>
            </a:extLst>
          </p:cNvPr>
          <p:cNvGrpSpPr/>
          <p:nvPr/>
        </p:nvGrpSpPr>
        <p:grpSpPr>
          <a:xfrm>
            <a:off x="280602" y="754354"/>
            <a:ext cx="687770" cy="5547526"/>
            <a:chOff x="280602" y="754354"/>
            <a:chExt cx="687770" cy="5547526"/>
          </a:xfrm>
        </p:grpSpPr>
        <p:pic>
          <p:nvPicPr>
            <p:cNvPr id="74" name="Afbeelding 73">
              <a:extLst>
                <a:ext uri="{FF2B5EF4-FFF2-40B4-BE49-F238E27FC236}">
                  <a16:creationId xmlns:a16="http://schemas.microsoft.com/office/drawing/2014/main" id="{447A8418-D73B-9246-B92C-F4200B927E2B}"/>
                </a:ext>
              </a:extLst>
            </p:cNvPr>
            <p:cNvPicPr>
              <a:picLocks noChangeAspect="1"/>
            </p:cNvPicPr>
            <p:nvPr/>
          </p:nvPicPr>
          <p:blipFill>
            <a:blip r:embed="rId3"/>
            <a:stretch>
              <a:fillRect/>
            </a:stretch>
          </p:blipFill>
          <p:spPr>
            <a:xfrm>
              <a:off x="308158" y="754354"/>
              <a:ext cx="642960" cy="642960"/>
            </a:xfrm>
            <a:prstGeom prst="rect">
              <a:avLst/>
            </a:prstGeom>
          </p:spPr>
        </p:pic>
        <p:pic>
          <p:nvPicPr>
            <p:cNvPr id="75" name="Afbeelding 74">
              <a:extLst>
                <a:ext uri="{FF2B5EF4-FFF2-40B4-BE49-F238E27FC236}">
                  <a16:creationId xmlns:a16="http://schemas.microsoft.com/office/drawing/2014/main" id="{8D29DB77-1A81-8C49-9E70-D8C8328E1C2A}"/>
                </a:ext>
              </a:extLst>
            </p:cNvPr>
            <p:cNvPicPr>
              <a:picLocks noChangeAspect="1"/>
            </p:cNvPicPr>
            <p:nvPr/>
          </p:nvPicPr>
          <p:blipFill>
            <a:blip r:embed="rId4"/>
            <a:stretch>
              <a:fillRect/>
            </a:stretch>
          </p:blipFill>
          <p:spPr>
            <a:xfrm>
              <a:off x="373200" y="3280176"/>
              <a:ext cx="536291" cy="536291"/>
            </a:xfrm>
            <a:prstGeom prst="rect">
              <a:avLst/>
            </a:prstGeom>
          </p:spPr>
        </p:pic>
        <p:pic>
          <p:nvPicPr>
            <p:cNvPr id="76" name="Afbeelding 75">
              <a:extLst>
                <a:ext uri="{FF2B5EF4-FFF2-40B4-BE49-F238E27FC236}">
                  <a16:creationId xmlns:a16="http://schemas.microsoft.com/office/drawing/2014/main" id="{F961416C-6AC5-FB42-89AA-27EAA559E55A}"/>
                </a:ext>
              </a:extLst>
            </p:cNvPr>
            <p:cNvPicPr>
              <a:picLocks noChangeAspect="1"/>
            </p:cNvPicPr>
            <p:nvPr/>
          </p:nvPicPr>
          <p:blipFill>
            <a:blip r:embed="rId5"/>
            <a:stretch>
              <a:fillRect/>
            </a:stretch>
          </p:blipFill>
          <p:spPr>
            <a:xfrm>
              <a:off x="345734" y="1935155"/>
              <a:ext cx="622638" cy="622638"/>
            </a:xfrm>
            <a:prstGeom prst="rect">
              <a:avLst/>
            </a:prstGeom>
          </p:spPr>
        </p:pic>
        <p:pic>
          <p:nvPicPr>
            <p:cNvPr id="77" name="Afbeelding 76">
              <a:extLst>
                <a:ext uri="{FF2B5EF4-FFF2-40B4-BE49-F238E27FC236}">
                  <a16:creationId xmlns:a16="http://schemas.microsoft.com/office/drawing/2014/main" id="{1AE32552-9AE6-D643-81DB-EDCB946CADA2}"/>
                </a:ext>
              </a:extLst>
            </p:cNvPr>
            <p:cNvPicPr>
              <a:picLocks noChangeAspect="1"/>
            </p:cNvPicPr>
            <p:nvPr/>
          </p:nvPicPr>
          <p:blipFill>
            <a:blip r:embed="rId6"/>
            <a:stretch>
              <a:fillRect/>
            </a:stretch>
          </p:blipFill>
          <p:spPr>
            <a:xfrm>
              <a:off x="280602" y="5672991"/>
              <a:ext cx="628889" cy="628889"/>
            </a:xfrm>
            <a:prstGeom prst="rect">
              <a:avLst/>
            </a:prstGeom>
          </p:spPr>
        </p:pic>
      </p:grpSp>
      <p:pic>
        <p:nvPicPr>
          <p:cNvPr id="78" name="Tijdelijke aanduiding voor inhoud 52">
            <a:extLst>
              <a:ext uri="{FF2B5EF4-FFF2-40B4-BE49-F238E27FC236}">
                <a16:creationId xmlns:a16="http://schemas.microsoft.com/office/drawing/2014/main" id="{6ADEC7D5-1380-4048-A08D-827BD80BBA59}"/>
              </a:ext>
            </a:extLst>
          </p:cNvPr>
          <p:cNvPicPr>
            <a:picLocks noChangeAspect="1"/>
          </p:cNvPicPr>
          <p:nvPr/>
        </p:nvPicPr>
        <p:blipFill>
          <a:blip r:embed="rId7"/>
          <a:stretch>
            <a:fillRect/>
          </a:stretch>
        </p:blipFill>
        <p:spPr>
          <a:xfrm>
            <a:off x="313797" y="4452939"/>
            <a:ext cx="631682" cy="631682"/>
          </a:xfrm>
          <a:prstGeom prst="rect">
            <a:avLst/>
          </a:prstGeom>
        </p:spPr>
      </p:pic>
      <p:sp>
        <p:nvSpPr>
          <p:cNvPr id="79" name="Tijdelijke aanduiding voor dianummer 2">
            <a:extLst>
              <a:ext uri="{FF2B5EF4-FFF2-40B4-BE49-F238E27FC236}">
                <a16:creationId xmlns:a16="http://schemas.microsoft.com/office/drawing/2014/main" id="{45B3AB7E-1A75-BE48-A98B-F8196ABDE56D}"/>
              </a:ext>
            </a:extLst>
          </p:cNvPr>
          <p:cNvSpPr>
            <a:spLocks noGrp="1"/>
          </p:cNvSpPr>
          <p:nvPr>
            <p:ph type="sldNum" sz="quarter" idx="12"/>
          </p:nvPr>
        </p:nvSpPr>
        <p:spPr>
          <a:xfrm>
            <a:off x="8610600" y="6356350"/>
            <a:ext cx="2743200" cy="365125"/>
          </a:xfrm>
        </p:spPr>
        <p:txBody>
          <a:bodyPr/>
          <a:lstStyle/>
          <a:p>
            <a:fld id="{DF317A44-DE73-B645-8691-78C506CDB346}" type="slidenum">
              <a:rPr lang="nl-NL" smtClean="0"/>
              <a:t>11</a:t>
            </a:fld>
            <a:endParaRPr lang="nl-NL" dirty="0"/>
          </a:p>
        </p:txBody>
      </p:sp>
    </p:spTree>
    <p:extLst>
      <p:ext uri="{BB962C8B-B14F-4D97-AF65-F5344CB8AC3E}">
        <p14:creationId xmlns:p14="http://schemas.microsoft.com/office/powerpoint/2010/main" val="1003178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9FC5C-7D0C-964D-880C-9BBEE256518B}"/>
              </a:ext>
            </a:extLst>
          </p:cNvPr>
          <p:cNvSpPr>
            <a:spLocks noGrp="1"/>
          </p:cNvSpPr>
          <p:nvPr>
            <p:ph type="title"/>
          </p:nvPr>
        </p:nvSpPr>
        <p:spPr>
          <a:xfrm>
            <a:off x="1218762" y="454874"/>
            <a:ext cx="10515600" cy="1325563"/>
          </a:xfrm>
        </p:spPr>
        <p:txBody>
          <a:bodyPr>
            <a:noAutofit/>
          </a:bodyPr>
          <a:lstStyle/>
          <a:p>
            <a:pPr algn="ctr"/>
            <a:r>
              <a:rPr lang="en" sz="2800" i="1" dirty="0"/>
              <a:t>“What is possible in terms of generalizability, whilst retaining accuracy, for time-dependent cardiovascular simulations with use of the state-of-the-art machine learning techniques?”</a:t>
            </a:r>
            <a:endParaRPr lang="nl-NL" sz="2800" i="1" dirty="0"/>
          </a:p>
        </p:txBody>
      </p:sp>
      <p:sp>
        <p:nvSpPr>
          <p:cNvPr id="3" name="Tijdelijke aanduiding voor dianummer 2">
            <a:extLst>
              <a:ext uri="{FF2B5EF4-FFF2-40B4-BE49-F238E27FC236}">
                <a16:creationId xmlns:a16="http://schemas.microsoft.com/office/drawing/2014/main" id="{02391E50-7F4C-0A4C-A06D-C13A0378FED1}"/>
              </a:ext>
            </a:extLst>
          </p:cNvPr>
          <p:cNvSpPr>
            <a:spLocks noGrp="1"/>
          </p:cNvSpPr>
          <p:nvPr>
            <p:ph type="sldNum" sz="quarter" idx="12"/>
          </p:nvPr>
        </p:nvSpPr>
        <p:spPr/>
        <p:txBody>
          <a:bodyPr/>
          <a:lstStyle/>
          <a:p>
            <a:fld id="{DF317A44-DE73-B645-8691-78C506CDB346}" type="slidenum">
              <a:rPr lang="nl-NL" smtClean="0"/>
              <a:t>12</a:t>
            </a:fld>
            <a:endParaRPr lang="nl-NL"/>
          </a:p>
        </p:txBody>
      </p:sp>
      <p:sp>
        <p:nvSpPr>
          <p:cNvPr id="34" name="Freeform 49">
            <a:extLst>
              <a:ext uri="{FF2B5EF4-FFF2-40B4-BE49-F238E27FC236}">
                <a16:creationId xmlns:a16="http://schemas.microsoft.com/office/drawing/2014/main" id="{A6393D54-7368-3F43-A53D-53B9DFF3A3DD}"/>
              </a:ext>
            </a:extLst>
          </p:cNvPr>
          <p:cNvSpPr/>
          <p:nvPr/>
        </p:nvSpPr>
        <p:spPr>
          <a:xfrm rot="16200000">
            <a:off x="5984717" y="4233077"/>
            <a:ext cx="1391230" cy="423597"/>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26" name="Rectangle 16">
            <a:extLst>
              <a:ext uri="{FF2B5EF4-FFF2-40B4-BE49-F238E27FC236}">
                <a16:creationId xmlns:a16="http://schemas.microsoft.com/office/drawing/2014/main" id="{B5B7431B-6CF6-1E40-904E-68A62BE6A83B}"/>
              </a:ext>
            </a:extLst>
          </p:cNvPr>
          <p:cNvSpPr/>
          <p:nvPr/>
        </p:nvSpPr>
        <p:spPr>
          <a:xfrm>
            <a:off x="2776258" y="3091353"/>
            <a:ext cx="3700304" cy="66254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D0A113CE-0AEC-564E-8122-20EC5D9CDFB1}"/>
              </a:ext>
            </a:extLst>
          </p:cNvPr>
          <p:cNvSpPr/>
          <p:nvPr/>
        </p:nvSpPr>
        <p:spPr>
          <a:xfrm>
            <a:off x="2776258" y="3749261"/>
            <a:ext cx="3700304" cy="6625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F12DEA9A-5A84-1043-8B0E-BB465373099F}"/>
              </a:ext>
            </a:extLst>
          </p:cNvPr>
          <p:cNvSpPr/>
          <p:nvPr/>
        </p:nvSpPr>
        <p:spPr>
          <a:xfrm>
            <a:off x="2776258" y="4408196"/>
            <a:ext cx="3700304" cy="66254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eeform 37">
            <a:extLst>
              <a:ext uri="{FF2B5EF4-FFF2-40B4-BE49-F238E27FC236}">
                <a16:creationId xmlns:a16="http://schemas.microsoft.com/office/drawing/2014/main" id="{34A76653-D33E-3F47-B32F-BC8A4239C514}"/>
              </a:ext>
            </a:extLst>
          </p:cNvPr>
          <p:cNvSpPr>
            <a:spLocks/>
          </p:cNvSpPr>
          <p:nvPr/>
        </p:nvSpPr>
        <p:spPr bwMode="auto">
          <a:xfrm>
            <a:off x="2896951" y="5883020"/>
            <a:ext cx="3341222" cy="3033205"/>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endParaRPr lang="en-US">
              <a:ln>
                <a:solidFill>
                  <a:schemeClr val="accent2"/>
                </a:solidFill>
              </a:ln>
              <a:solidFill>
                <a:srgbClr val="373737"/>
              </a:solidFill>
              <a:latin typeface="Gotham Light"/>
              <a:cs typeface="Gotham Light"/>
            </a:endParaRPr>
          </a:p>
        </p:txBody>
      </p:sp>
      <p:sp>
        <p:nvSpPr>
          <p:cNvPr id="33" name="Freeform 50">
            <a:extLst>
              <a:ext uri="{FF2B5EF4-FFF2-40B4-BE49-F238E27FC236}">
                <a16:creationId xmlns:a16="http://schemas.microsoft.com/office/drawing/2014/main" id="{54B42F2D-3FAF-3448-91CB-0924074FC845}"/>
              </a:ext>
            </a:extLst>
          </p:cNvPr>
          <p:cNvSpPr/>
          <p:nvPr/>
        </p:nvSpPr>
        <p:spPr>
          <a:xfrm rot="16200000">
            <a:off x="6110787" y="3449100"/>
            <a:ext cx="1139089" cy="423597"/>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40" name="Freeform 30">
            <a:extLst>
              <a:ext uri="{FF2B5EF4-FFF2-40B4-BE49-F238E27FC236}">
                <a16:creationId xmlns:a16="http://schemas.microsoft.com/office/drawing/2014/main" id="{2AB03915-B2C2-EB4F-8D67-A9BDD878781C}"/>
              </a:ext>
            </a:extLst>
          </p:cNvPr>
          <p:cNvSpPr/>
          <p:nvPr/>
        </p:nvSpPr>
        <p:spPr>
          <a:xfrm rot="16200000">
            <a:off x="5863843" y="5012887"/>
            <a:ext cx="1632979" cy="423597"/>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1" name="Rectangle 26">
            <a:extLst>
              <a:ext uri="{FF2B5EF4-FFF2-40B4-BE49-F238E27FC236}">
                <a16:creationId xmlns:a16="http://schemas.microsoft.com/office/drawing/2014/main" id="{9F5C9D3C-2574-B64C-857C-C62B59EAB619}"/>
              </a:ext>
            </a:extLst>
          </p:cNvPr>
          <p:cNvSpPr/>
          <p:nvPr/>
        </p:nvSpPr>
        <p:spPr>
          <a:xfrm>
            <a:off x="6891382" y="3335137"/>
            <a:ext cx="4115125" cy="90442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r>
              <a:rPr lang="en-US" sz="2800" dirty="0">
                <a:solidFill>
                  <a:srgbClr val="FFFFFF"/>
                </a:solidFill>
              </a:rPr>
              <a:t>BC &amp; Material parameters</a:t>
            </a:r>
          </a:p>
        </p:txBody>
      </p:sp>
      <p:sp>
        <p:nvSpPr>
          <p:cNvPr id="30" name="Rectangle 19">
            <a:extLst>
              <a:ext uri="{FF2B5EF4-FFF2-40B4-BE49-F238E27FC236}">
                <a16:creationId xmlns:a16="http://schemas.microsoft.com/office/drawing/2014/main" id="{5ACD7D36-6439-0943-BA6D-56DA749B1B06}"/>
              </a:ext>
            </a:extLst>
          </p:cNvPr>
          <p:cNvSpPr/>
          <p:nvPr/>
        </p:nvSpPr>
        <p:spPr>
          <a:xfrm>
            <a:off x="2776258" y="2433444"/>
            <a:ext cx="3700304" cy="6625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51">
            <a:extLst>
              <a:ext uri="{FF2B5EF4-FFF2-40B4-BE49-F238E27FC236}">
                <a16:creationId xmlns:a16="http://schemas.microsoft.com/office/drawing/2014/main" id="{E1517862-3B19-814A-B4C7-44D942A6ACE5}"/>
              </a:ext>
            </a:extLst>
          </p:cNvPr>
          <p:cNvSpPr/>
          <p:nvPr/>
        </p:nvSpPr>
        <p:spPr>
          <a:xfrm rot="16200000">
            <a:off x="6228121" y="2673857"/>
            <a:ext cx="904421" cy="423597"/>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2" name="Rectangle 27">
            <a:extLst>
              <a:ext uri="{FF2B5EF4-FFF2-40B4-BE49-F238E27FC236}">
                <a16:creationId xmlns:a16="http://schemas.microsoft.com/office/drawing/2014/main" id="{55B7F927-AE73-5A4F-857A-98FB0516FDEC}"/>
              </a:ext>
            </a:extLst>
          </p:cNvPr>
          <p:cNvSpPr/>
          <p:nvPr/>
        </p:nvSpPr>
        <p:spPr>
          <a:xfrm>
            <a:off x="6891383" y="2433445"/>
            <a:ext cx="4115124" cy="9044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r>
              <a:rPr lang="en-US" sz="2800" dirty="0">
                <a:solidFill>
                  <a:srgbClr val="FFFFFF"/>
                </a:solidFill>
              </a:rPr>
              <a:t>Network Architecture</a:t>
            </a:r>
          </a:p>
        </p:txBody>
      </p:sp>
      <p:sp>
        <p:nvSpPr>
          <p:cNvPr id="43" name="Rectangle 28">
            <a:extLst>
              <a:ext uri="{FF2B5EF4-FFF2-40B4-BE49-F238E27FC236}">
                <a16:creationId xmlns:a16="http://schemas.microsoft.com/office/drawing/2014/main" id="{E14D5F13-55BB-0245-AEE0-66241A0DF5E1}"/>
              </a:ext>
            </a:extLst>
          </p:cNvPr>
          <p:cNvSpPr/>
          <p:nvPr/>
        </p:nvSpPr>
        <p:spPr>
          <a:xfrm>
            <a:off x="6891383" y="4236069"/>
            <a:ext cx="4115124" cy="90442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r>
              <a:rPr lang="en-US" sz="2800" dirty="0">
                <a:solidFill>
                  <a:srgbClr val="FFFFFF"/>
                </a:solidFill>
              </a:rPr>
              <a:t>Computational domain</a:t>
            </a:r>
          </a:p>
        </p:txBody>
      </p:sp>
      <p:sp>
        <p:nvSpPr>
          <p:cNvPr id="44" name="Rectangle 29">
            <a:extLst>
              <a:ext uri="{FF2B5EF4-FFF2-40B4-BE49-F238E27FC236}">
                <a16:creationId xmlns:a16="http://schemas.microsoft.com/office/drawing/2014/main" id="{ADF195A0-C8D2-FC4D-9F82-11CA37DFAF5A}"/>
              </a:ext>
            </a:extLst>
          </p:cNvPr>
          <p:cNvSpPr/>
          <p:nvPr/>
        </p:nvSpPr>
        <p:spPr>
          <a:xfrm>
            <a:off x="6891383" y="5136753"/>
            <a:ext cx="4115124" cy="90442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r>
              <a:rPr lang="en-US" sz="2800" dirty="0">
                <a:solidFill>
                  <a:srgbClr val="FFFFFF"/>
                </a:solidFill>
              </a:rPr>
              <a:t>Robustness</a:t>
            </a:r>
          </a:p>
        </p:txBody>
      </p:sp>
      <p:sp useBgFill="1">
        <p:nvSpPr>
          <p:cNvPr id="46" name="Freeform 35">
            <a:extLst>
              <a:ext uri="{FF2B5EF4-FFF2-40B4-BE49-F238E27FC236}">
                <a16:creationId xmlns:a16="http://schemas.microsoft.com/office/drawing/2014/main" id="{3A9BF347-6244-4347-9CB3-5D67B119DD16}"/>
              </a:ext>
            </a:extLst>
          </p:cNvPr>
          <p:cNvSpPr>
            <a:spLocks/>
          </p:cNvSpPr>
          <p:nvPr/>
        </p:nvSpPr>
        <p:spPr bwMode="white">
          <a:xfrm>
            <a:off x="1857313" y="2386161"/>
            <a:ext cx="2243010" cy="6220374"/>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507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972" y="468"/>
                  <a:pt x="5294" y="763"/>
                </a:cubicBezTo>
                <a:lnTo>
                  <a:pt x="4123" y="1573"/>
                </a:lnTo>
                <a:lnTo>
                  <a:pt x="4438" y="2346"/>
                </a:lnTo>
                <a:cubicBezTo>
                  <a:pt x="4408" y="2622"/>
                  <a:pt x="5109" y="2898"/>
                  <a:pt x="5079" y="3174"/>
                </a:cubicBezTo>
                <a:cubicBezTo>
                  <a:pt x="5031" y="3639"/>
                  <a:pt x="4984" y="4103"/>
                  <a:pt x="4936" y="4568"/>
                </a:cubicBez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73737"/>
              </a:solidFill>
              <a:latin typeface="Gotham Light"/>
              <a:cs typeface="Gotham Light"/>
            </a:endParaRPr>
          </a:p>
        </p:txBody>
      </p:sp>
      <p:sp>
        <p:nvSpPr>
          <p:cNvPr id="45" name="Freeform 36">
            <a:extLst>
              <a:ext uri="{FF2B5EF4-FFF2-40B4-BE49-F238E27FC236}">
                <a16:creationId xmlns:a16="http://schemas.microsoft.com/office/drawing/2014/main" id="{2118C7F8-C303-DE48-AACC-7BA12BFDA353}"/>
              </a:ext>
            </a:extLst>
          </p:cNvPr>
          <p:cNvSpPr>
            <a:spLocks noEditPoints="1"/>
          </p:cNvSpPr>
          <p:nvPr/>
        </p:nvSpPr>
        <p:spPr bwMode="auto">
          <a:xfrm>
            <a:off x="2562535" y="2246474"/>
            <a:ext cx="3414559" cy="477118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endParaRPr lang="en-US">
              <a:ln>
                <a:solidFill>
                  <a:schemeClr val="accent2"/>
                </a:solidFill>
              </a:ln>
              <a:solidFill>
                <a:srgbClr val="373737"/>
              </a:solidFill>
              <a:latin typeface="Gotham Light"/>
              <a:cs typeface="Gotham Light"/>
            </a:endParaRPr>
          </a:p>
        </p:txBody>
      </p:sp>
      <p:pic>
        <p:nvPicPr>
          <p:cNvPr id="6" name="Afbeelding 5">
            <a:extLst>
              <a:ext uri="{FF2B5EF4-FFF2-40B4-BE49-F238E27FC236}">
                <a16:creationId xmlns:a16="http://schemas.microsoft.com/office/drawing/2014/main" id="{23A38619-2D73-3E4D-93FC-77E1F3CB5F14}"/>
              </a:ext>
            </a:extLst>
          </p:cNvPr>
          <p:cNvPicPr>
            <a:picLocks noChangeAspect="1"/>
          </p:cNvPicPr>
          <p:nvPr/>
        </p:nvPicPr>
        <p:blipFill>
          <a:blip r:embed="rId3">
            <a:lum bright="70000" contrast="-70000"/>
          </a:blip>
          <a:stretch>
            <a:fillRect/>
          </a:stretch>
        </p:blipFill>
        <p:spPr>
          <a:xfrm>
            <a:off x="3841024" y="2822573"/>
            <a:ext cx="1328224" cy="1359112"/>
          </a:xfrm>
          <a:prstGeom prst="rect">
            <a:avLst/>
          </a:prstGeom>
        </p:spPr>
      </p:pic>
      <p:grpSp>
        <p:nvGrpSpPr>
          <p:cNvPr id="49" name="Groep 48">
            <a:extLst>
              <a:ext uri="{FF2B5EF4-FFF2-40B4-BE49-F238E27FC236}">
                <a16:creationId xmlns:a16="http://schemas.microsoft.com/office/drawing/2014/main" id="{36938B10-CA8E-914B-96FF-581F633D4DF2}"/>
              </a:ext>
            </a:extLst>
          </p:cNvPr>
          <p:cNvGrpSpPr/>
          <p:nvPr/>
        </p:nvGrpSpPr>
        <p:grpSpPr>
          <a:xfrm>
            <a:off x="237784" y="650004"/>
            <a:ext cx="799528" cy="6308000"/>
            <a:chOff x="979154" y="650004"/>
            <a:chExt cx="799528" cy="6308000"/>
          </a:xfrm>
        </p:grpSpPr>
        <p:grpSp>
          <p:nvGrpSpPr>
            <p:cNvPr id="50" name="Groep 49">
              <a:extLst>
                <a:ext uri="{FF2B5EF4-FFF2-40B4-BE49-F238E27FC236}">
                  <a16:creationId xmlns:a16="http://schemas.microsoft.com/office/drawing/2014/main" id="{8F0FEDFA-0258-674F-AAA7-B96BE582C3A4}"/>
                </a:ext>
              </a:extLst>
            </p:cNvPr>
            <p:cNvGrpSpPr/>
            <p:nvPr/>
          </p:nvGrpSpPr>
          <p:grpSpPr>
            <a:xfrm>
              <a:off x="981259" y="1889473"/>
              <a:ext cx="795318" cy="1261125"/>
              <a:chOff x="269499" y="1470709"/>
              <a:chExt cx="795318" cy="1261125"/>
            </a:xfrm>
          </p:grpSpPr>
          <p:sp>
            <p:nvSpPr>
              <p:cNvPr id="73" name="Oval 18">
                <a:extLst>
                  <a:ext uri="{FF2B5EF4-FFF2-40B4-BE49-F238E27FC236}">
                    <a16:creationId xmlns:a16="http://schemas.microsoft.com/office/drawing/2014/main" id="{F16ABD8D-9234-D741-AEB4-331C64672BED}"/>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4" name="Straight Connector 89">
                <a:extLst>
                  <a:ext uri="{FF2B5EF4-FFF2-40B4-BE49-F238E27FC236}">
                    <a16:creationId xmlns:a16="http://schemas.microsoft.com/office/drawing/2014/main" id="{E8FEB600-CB3A-7949-987C-5DE3737C7D7E}"/>
                  </a:ext>
                </a:extLst>
              </p:cNvPr>
              <p:cNvCxnSpPr>
                <a:cxnSpLocks/>
                <a:stCxn id="73" idx="4"/>
                <a:endCxn id="71"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1" name="Groep 50">
              <a:extLst>
                <a:ext uri="{FF2B5EF4-FFF2-40B4-BE49-F238E27FC236}">
                  <a16:creationId xmlns:a16="http://schemas.microsoft.com/office/drawing/2014/main" id="{CC656420-EE25-764C-B3BE-BE27B005C519}"/>
                </a:ext>
              </a:extLst>
            </p:cNvPr>
            <p:cNvGrpSpPr/>
            <p:nvPr/>
          </p:nvGrpSpPr>
          <p:grpSpPr>
            <a:xfrm>
              <a:off x="979154" y="3150598"/>
              <a:ext cx="795318" cy="1226838"/>
              <a:chOff x="267394" y="2731834"/>
              <a:chExt cx="795318" cy="1226838"/>
            </a:xfrm>
          </p:grpSpPr>
          <p:sp>
            <p:nvSpPr>
              <p:cNvPr id="71" name="Oval 17">
                <a:extLst>
                  <a:ext uri="{FF2B5EF4-FFF2-40B4-BE49-F238E27FC236}">
                    <a16:creationId xmlns:a16="http://schemas.microsoft.com/office/drawing/2014/main" id="{0E048F35-888C-F445-9011-2B3233C7E429}"/>
                  </a:ext>
                </a:extLst>
              </p:cNvPr>
              <p:cNvSpPr>
                <a:spLocks noChangeArrowheads="1"/>
              </p:cNvSpPr>
              <p:nvPr/>
            </p:nvSpPr>
            <p:spPr bwMode="auto">
              <a:xfrm>
                <a:off x="267394" y="2731834"/>
                <a:ext cx="795318" cy="799524"/>
              </a:xfrm>
              <a:prstGeom prst="ellipse">
                <a:avLst/>
              </a:prstGeom>
              <a:solidFill>
                <a:srgbClr val="27CED7">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72" name="Straight Connector 92">
                <a:extLst>
                  <a:ext uri="{FF2B5EF4-FFF2-40B4-BE49-F238E27FC236}">
                    <a16:creationId xmlns:a16="http://schemas.microsoft.com/office/drawing/2014/main" id="{039CDF72-9A4E-1D43-A696-0F6240821C79}"/>
                  </a:ext>
                </a:extLst>
              </p:cNvPr>
              <p:cNvCxnSpPr>
                <a:cxnSpLocks/>
                <a:stCxn id="71" idx="4"/>
                <a:endCxn id="69"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74">
              <a:extLst>
                <a:ext uri="{FF2B5EF4-FFF2-40B4-BE49-F238E27FC236}">
                  <a16:creationId xmlns:a16="http://schemas.microsoft.com/office/drawing/2014/main" id="{ECEB2F3D-E495-874F-8F8D-43221408573C}"/>
                </a:ext>
              </a:extLst>
            </p:cNvPr>
            <p:cNvCxnSpPr>
              <a:cxnSpLocks/>
              <a:stCxn id="57" idx="4"/>
              <a:endCxn id="73"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7" name="Oval 14">
              <a:extLst>
                <a:ext uri="{FF2B5EF4-FFF2-40B4-BE49-F238E27FC236}">
                  <a16:creationId xmlns:a16="http://schemas.microsoft.com/office/drawing/2014/main" id="{890809FB-69C3-C842-9027-C1AEF118E15F}"/>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0">
              <a:extLst>
                <a:ext uri="{FF2B5EF4-FFF2-40B4-BE49-F238E27FC236}">
                  <a16:creationId xmlns:a16="http://schemas.microsoft.com/office/drawing/2014/main" id="{6FAF2082-344B-1642-8026-328D5AD3D6C4}"/>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9" name="Straight Connector 98">
              <a:extLst>
                <a:ext uri="{FF2B5EF4-FFF2-40B4-BE49-F238E27FC236}">
                  <a16:creationId xmlns:a16="http://schemas.microsoft.com/office/drawing/2014/main" id="{862C3BAA-569B-4044-A426-16B751B5F1EF}"/>
                </a:ext>
              </a:extLst>
            </p:cNvPr>
            <p:cNvCxnSpPr>
              <a:cxnSpLocks/>
              <a:stCxn id="58"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1" name="Groep 60">
              <a:extLst>
                <a:ext uri="{FF2B5EF4-FFF2-40B4-BE49-F238E27FC236}">
                  <a16:creationId xmlns:a16="http://schemas.microsoft.com/office/drawing/2014/main" id="{A146CE23-0486-0446-8F8B-8A0172E7FF98}"/>
                </a:ext>
              </a:extLst>
            </p:cNvPr>
            <p:cNvGrpSpPr/>
            <p:nvPr/>
          </p:nvGrpSpPr>
          <p:grpSpPr>
            <a:xfrm>
              <a:off x="979155" y="4377436"/>
              <a:ext cx="797422" cy="1224736"/>
              <a:chOff x="267395" y="3958672"/>
              <a:chExt cx="797422" cy="1224736"/>
            </a:xfrm>
          </p:grpSpPr>
          <p:sp>
            <p:nvSpPr>
              <p:cNvPr id="69" name="Oval 16">
                <a:extLst>
                  <a:ext uri="{FF2B5EF4-FFF2-40B4-BE49-F238E27FC236}">
                    <a16:creationId xmlns:a16="http://schemas.microsoft.com/office/drawing/2014/main" id="{C2249191-BD64-2F41-87BB-68EABFCBFACE}"/>
                  </a:ext>
                </a:extLst>
              </p:cNvPr>
              <p:cNvSpPr>
                <a:spLocks noChangeArrowheads="1"/>
              </p:cNvSpPr>
              <p:nvPr/>
            </p:nvSpPr>
            <p:spPr bwMode="auto">
              <a:xfrm>
                <a:off x="267395" y="3958672"/>
                <a:ext cx="797422" cy="797422"/>
              </a:xfrm>
              <a:prstGeom prst="ellipse">
                <a:avLst/>
              </a:prstGeom>
              <a:solidFill>
                <a:srgbClr val="42BA97"/>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0" name="Straight Connector 95">
                <a:extLst>
                  <a:ext uri="{FF2B5EF4-FFF2-40B4-BE49-F238E27FC236}">
                    <a16:creationId xmlns:a16="http://schemas.microsoft.com/office/drawing/2014/main" id="{AB27B950-D6FD-6B4B-A47C-F6B3A3162926}"/>
                  </a:ext>
                </a:extLst>
              </p:cNvPr>
              <p:cNvCxnSpPr>
                <a:cxnSpLocks/>
                <a:stCxn id="69" idx="4"/>
                <a:endCxn id="58"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75" name="Groep 74">
            <a:extLst>
              <a:ext uri="{FF2B5EF4-FFF2-40B4-BE49-F238E27FC236}">
                <a16:creationId xmlns:a16="http://schemas.microsoft.com/office/drawing/2014/main" id="{781A2980-F1E1-F044-AFCB-B682E2AA4F82}"/>
              </a:ext>
            </a:extLst>
          </p:cNvPr>
          <p:cNvGrpSpPr/>
          <p:nvPr/>
        </p:nvGrpSpPr>
        <p:grpSpPr>
          <a:xfrm>
            <a:off x="280602" y="754354"/>
            <a:ext cx="687770" cy="5547526"/>
            <a:chOff x="280602" y="754354"/>
            <a:chExt cx="687770" cy="5547526"/>
          </a:xfrm>
        </p:grpSpPr>
        <p:pic>
          <p:nvPicPr>
            <p:cNvPr id="76" name="Afbeelding 75">
              <a:extLst>
                <a:ext uri="{FF2B5EF4-FFF2-40B4-BE49-F238E27FC236}">
                  <a16:creationId xmlns:a16="http://schemas.microsoft.com/office/drawing/2014/main" id="{9559539D-EDD0-134A-A7F9-EE60E680F1A2}"/>
                </a:ext>
              </a:extLst>
            </p:cNvPr>
            <p:cNvPicPr>
              <a:picLocks noChangeAspect="1"/>
            </p:cNvPicPr>
            <p:nvPr/>
          </p:nvPicPr>
          <p:blipFill>
            <a:blip r:embed="rId4"/>
            <a:stretch>
              <a:fillRect/>
            </a:stretch>
          </p:blipFill>
          <p:spPr>
            <a:xfrm>
              <a:off x="308158" y="754354"/>
              <a:ext cx="642960" cy="642960"/>
            </a:xfrm>
            <a:prstGeom prst="rect">
              <a:avLst/>
            </a:prstGeom>
          </p:spPr>
        </p:pic>
        <p:pic>
          <p:nvPicPr>
            <p:cNvPr id="77" name="Afbeelding 76">
              <a:extLst>
                <a:ext uri="{FF2B5EF4-FFF2-40B4-BE49-F238E27FC236}">
                  <a16:creationId xmlns:a16="http://schemas.microsoft.com/office/drawing/2014/main" id="{4FCC8449-32C9-0F4F-8057-D012344FB0E0}"/>
                </a:ext>
              </a:extLst>
            </p:cNvPr>
            <p:cNvPicPr>
              <a:picLocks noChangeAspect="1"/>
            </p:cNvPicPr>
            <p:nvPr/>
          </p:nvPicPr>
          <p:blipFill>
            <a:blip r:embed="rId5"/>
            <a:stretch>
              <a:fillRect/>
            </a:stretch>
          </p:blipFill>
          <p:spPr>
            <a:xfrm>
              <a:off x="373200" y="3280176"/>
              <a:ext cx="536291" cy="536291"/>
            </a:xfrm>
            <a:prstGeom prst="rect">
              <a:avLst/>
            </a:prstGeom>
          </p:spPr>
        </p:pic>
        <p:pic>
          <p:nvPicPr>
            <p:cNvPr id="78" name="Afbeelding 77">
              <a:extLst>
                <a:ext uri="{FF2B5EF4-FFF2-40B4-BE49-F238E27FC236}">
                  <a16:creationId xmlns:a16="http://schemas.microsoft.com/office/drawing/2014/main" id="{8C55520D-0781-0F48-A973-D88C727BDA8F}"/>
                </a:ext>
              </a:extLst>
            </p:cNvPr>
            <p:cNvPicPr>
              <a:picLocks noChangeAspect="1"/>
            </p:cNvPicPr>
            <p:nvPr/>
          </p:nvPicPr>
          <p:blipFill>
            <a:blip r:embed="rId6"/>
            <a:stretch>
              <a:fillRect/>
            </a:stretch>
          </p:blipFill>
          <p:spPr>
            <a:xfrm>
              <a:off x="345734" y="1935155"/>
              <a:ext cx="622638" cy="622638"/>
            </a:xfrm>
            <a:prstGeom prst="rect">
              <a:avLst/>
            </a:prstGeom>
          </p:spPr>
        </p:pic>
        <p:pic>
          <p:nvPicPr>
            <p:cNvPr id="79" name="Afbeelding 78">
              <a:extLst>
                <a:ext uri="{FF2B5EF4-FFF2-40B4-BE49-F238E27FC236}">
                  <a16:creationId xmlns:a16="http://schemas.microsoft.com/office/drawing/2014/main" id="{E041DC53-2299-A745-B7B3-6F87AC816772}"/>
                </a:ext>
              </a:extLst>
            </p:cNvPr>
            <p:cNvPicPr>
              <a:picLocks noChangeAspect="1"/>
            </p:cNvPicPr>
            <p:nvPr/>
          </p:nvPicPr>
          <p:blipFill>
            <a:blip r:embed="rId7"/>
            <a:stretch>
              <a:fillRect/>
            </a:stretch>
          </p:blipFill>
          <p:spPr>
            <a:xfrm>
              <a:off x="280602" y="5672991"/>
              <a:ext cx="628889" cy="628889"/>
            </a:xfrm>
            <a:prstGeom prst="rect">
              <a:avLst/>
            </a:prstGeom>
          </p:spPr>
        </p:pic>
      </p:grpSp>
      <p:pic>
        <p:nvPicPr>
          <p:cNvPr id="80" name="Tijdelijke aanduiding voor inhoud 52">
            <a:extLst>
              <a:ext uri="{FF2B5EF4-FFF2-40B4-BE49-F238E27FC236}">
                <a16:creationId xmlns:a16="http://schemas.microsoft.com/office/drawing/2014/main" id="{B5005156-CFFC-3D40-A3BE-DB3DC5B79FE3}"/>
              </a:ext>
            </a:extLst>
          </p:cNvPr>
          <p:cNvPicPr>
            <a:picLocks noChangeAspect="1"/>
          </p:cNvPicPr>
          <p:nvPr/>
        </p:nvPicPr>
        <p:blipFill>
          <a:blip r:embed="rId8"/>
          <a:stretch>
            <a:fillRect/>
          </a:stretch>
        </p:blipFill>
        <p:spPr>
          <a:xfrm>
            <a:off x="313797" y="4452939"/>
            <a:ext cx="631682" cy="631682"/>
          </a:xfrm>
          <a:prstGeom prst="rect">
            <a:avLst/>
          </a:prstGeom>
        </p:spPr>
      </p:pic>
    </p:spTree>
    <p:extLst>
      <p:ext uri="{BB962C8B-B14F-4D97-AF65-F5344CB8AC3E}">
        <p14:creationId xmlns:p14="http://schemas.microsoft.com/office/powerpoint/2010/main" val="33044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400" fill="hold"/>
                                        <p:tgtEl>
                                          <p:spTgt spid="30"/>
                                        </p:tgtEl>
                                        <p:attrNameLst>
                                          <p:attrName>ppt_x</p:attrName>
                                        </p:attrNameLst>
                                      </p:cBhvr>
                                      <p:tavLst>
                                        <p:tav tm="0">
                                          <p:val>
                                            <p:strVal val="0-#ppt_w/2"/>
                                          </p:val>
                                        </p:tav>
                                        <p:tav tm="100000">
                                          <p:val>
                                            <p:strVal val="#ppt_x"/>
                                          </p:val>
                                        </p:tav>
                                      </p:tavLst>
                                    </p:anim>
                                    <p:anim calcmode="lin" valueType="num">
                                      <p:cBhvr additive="base">
                                        <p:cTn id="8" dur="4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400" fill="hold"/>
                                        <p:tgtEl>
                                          <p:spTgt spid="26"/>
                                        </p:tgtEl>
                                        <p:attrNameLst>
                                          <p:attrName>ppt_x</p:attrName>
                                        </p:attrNameLst>
                                      </p:cBhvr>
                                      <p:tavLst>
                                        <p:tav tm="0">
                                          <p:val>
                                            <p:strVal val="0-#ppt_w/2"/>
                                          </p:val>
                                        </p:tav>
                                        <p:tav tm="100000">
                                          <p:val>
                                            <p:strVal val="#ppt_x"/>
                                          </p:val>
                                        </p:tav>
                                      </p:tavLst>
                                    </p:anim>
                                    <p:anim calcmode="lin" valueType="num">
                                      <p:cBhvr additive="base">
                                        <p:cTn id="12" dur="4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400" fill="hold"/>
                                        <p:tgtEl>
                                          <p:spTgt spid="27"/>
                                        </p:tgtEl>
                                        <p:attrNameLst>
                                          <p:attrName>ppt_x</p:attrName>
                                        </p:attrNameLst>
                                      </p:cBhvr>
                                      <p:tavLst>
                                        <p:tav tm="0">
                                          <p:val>
                                            <p:strVal val="0-#ppt_w/2"/>
                                          </p:val>
                                        </p:tav>
                                        <p:tav tm="100000">
                                          <p:val>
                                            <p:strVal val="#ppt_x"/>
                                          </p:val>
                                        </p:tav>
                                      </p:tavLst>
                                    </p:anim>
                                    <p:anim calcmode="lin" valueType="num">
                                      <p:cBhvr additive="base">
                                        <p:cTn id="16" dur="4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400" fill="hold"/>
                                        <p:tgtEl>
                                          <p:spTgt spid="29"/>
                                        </p:tgtEl>
                                        <p:attrNameLst>
                                          <p:attrName>ppt_x</p:attrName>
                                        </p:attrNameLst>
                                      </p:cBhvr>
                                      <p:tavLst>
                                        <p:tav tm="0">
                                          <p:val>
                                            <p:strVal val="0-#ppt_w/2"/>
                                          </p:val>
                                        </p:tav>
                                        <p:tav tm="100000">
                                          <p:val>
                                            <p:strVal val="#ppt_x"/>
                                          </p:val>
                                        </p:tav>
                                      </p:tavLst>
                                    </p:anim>
                                    <p:anim calcmode="lin" valueType="num">
                                      <p:cBhvr additive="base">
                                        <p:cTn id="20" dur="400" fill="hold"/>
                                        <p:tgtEl>
                                          <p:spTgt spid="2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50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100"/>
                                        <p:tgtEl>
                                          <p:spTgt spid="32"/>
                                        </p:tgtEl>
                                      </p:cBhvr>
                                    </p:animEffect>
                                  </p:childTnLst>
                                </p:cTn>
                              </p:par>
                              <p:par>
                                <p:cTn id="24" presetID="22" presetClass="entr" presetSubtype="8" fill="hold" grpId="0" nodeType="withEffect">
                                  <p:stCondLst>
                                    <p:cond delay="60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100"/>
                                        <p:tgtEl>
                                          <p:spTgt spid="33"/>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100"/>
                                        <p:tgtEl>
                                          <p:spTgt spid="34"/>
                                        </p:tgtEl>
                                      </p:cBhvr>
                                    </p:animEffect>
                                  </p:childTnLst>
                                </p:cTn>
                              </p:par>
                              <p:par>
                                <p:cTn id="30" presetID="22" presetClass="entr" presetSubtype="8" fill="hold" grpId="0" nodeType="withEffect">
                                  <p:stCondLst>
                                    <p:cond delay="80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100"/>
                                        <p:tgtEl>
                                          <p:spTgt spid="40"/>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250"/>
                                        <p:tgtEl>
                                          <p:spTgt spid="42"/>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250"/>
                                        <p:tgtEl>
                                          <p:spTgt spid="41"/>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43"/>
                                        </p:tgtEl>
                                        <p:attrNameLst>
                                          <p:attrName>style.visibility</p:attrName>
                                        </p:attrNameLst>
                                      </p:cBhvr>
                                      <p:to>
                                        <p:strVal val="visible"/>
                                      </p:to>
                                    </p:set>
                                    <p:animEffect transition="in" filter="wipe(left)">
                                      <p:cBhvr>
                                        <p:cTn id="41" dur="250"/>
                                        <p:tgtEl>
                                          <p:spTgt spid="43"/>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6" grpId="0" animBg="1"/>
      <p:bldP spid="27" grpId="0" animBg="1"/>
      <p:bldP spid="29" grpId="0" animBg="1"/>
      <p:bldP spid="33" grpId="0" animBg="1"/>
      <p:bldP spid="40" grpId="0" animBg="1"/>
      <p:bldP spid="41" grpId="0" animBg="1"/>
      <p:bldP spid="30" grpId="0" animBg="1"/>
      <p:bldP spid="32" grpId="0" animBg="1"/>
      <p:bldP spid="42" grpId="0" animBg="1"/>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9FC5C-7D0C-964D-880C-9BBEE256518B}"/>
              </a:ext>
            </a:extLst>
          </p:cNvPr>
          <p:cNvSpPr>
            <a:spLocks noGrp="1"/>
          </p:cNvSpPr>
          <p:nvPr>
            <p:ph type="title"/>
          </p:nvPr>
        </p:nvSpPr>
        <p:spPr>
          <a:xfrm>
            <a:off x="1343822" y="365125"/>
            <a:ext cx="10011566" cy="1325563"/>
          </a:xfrm>
        </p:spPr>
        <p:txBody>
          <a:bodyPr/>
          <a:lstStyle/>
          <a:p>
            <a:pPr algn="ctr"/>
            <a:r>
              <a:rPr lang="nl-NL" dirty="0" err="1"/>
              <a:t>Methodology</a:t>
            </a:r>
            <a:endParaRPr lang="nl-NL" dirty="0"/>
          </a:p>
        </p:txBody>
      </p:sp>
      <p:sp>
        <p:nvSpPr>
          <p:cNvPr id="4" name="Tijdelijke aanduiding voor tekst 3">
            <a:extLst>
              <a:ext uri="{FF2B5EF4-FFF2-40B4-BE49-F238E27FC236}">
                <a16:creationId xmlns:a16="http://schemas.microsoft.com/office/drawing/2014/main" id="{6965E42E-C0ED-4E4B-8617-818A75885191}"/>
              </a:ext>
            </a:extLst>
          </p:cNvPr>
          <p:cNvSpPr>
            <a:spLocks noGrp="1"/>
          </p:cNvSpPr>
          <p:nvPr>
            <p:ph type="body" idx="1"/>
          </p:nvPr>
        </p:nvSpPr>
        <p:spPr>
          <a:xfrm>
            <a:off x="1343822" y="1514476"/>
            <a:ext cx="10008389" cy="442047"/>
          </a:xfrm>
        </p:spPr>
        <p:txBody>
          <a:bodyPr/>
          <a:lstStyle/>
          <a:p>
            <a:pPr algn="ctr"/>
            <a:r>
              <a:rPr lang="nl-NL" b="0" i="1" dirty="0"/>
              <a:t>Data </a:t>
            </a:r>
            <a:r>
              <a:rPr lang="nl-NL" b="0" i="1" dirty="0" err="1"/>
              <a:t>Generation</a:t>
            </a:r>
            <a:endParaRPr lang="nl-NL" b="0" i="1" dirty="0"/>
          </a:p>
        </p:txBody>
      </p:sp>
      <p:pic>
        <p:nvPicPr>
          <p:cNvPr id="13" name="Tijdelijke aanduiding voor inhoud 12">
            <a:extLst>
              <a:ext uri="{FF2B5EF4-FFF2-40B4-BE49-F238E27FC236}">
                <a16:creationId xmlns:a16="http://schemas.microsoft.com/office/drawing/2014/main" id="{FBD1E7CC-060F-EB4C-93B3-D8EE31C03B12}"/>
              </a:ext>
            </a:extLst>
          </p:cNvPr>
          <p:cNvPicPr>
            <a:picLocks noGrp="1" noChangeAspect="1"/>
          </p:cNvPicPr>
          <p:nvPr>
            <p:ph sz="quarter" idx="4"/>
          </p:nvPr>
        </p:nvPicPr>
        <p:blipFill>
          <a:blip r:embed="rId3"/>
          <a:stretch>
            <a:fillRect/>
          </a:stretch>
        </p:blipFill>
        <p:spPr>
          <a:xfrm>
            <a:off x="1428656" y="1889338"/>
            <a:ext cx="10007600" cy="2341227"/>
          </a:xfrm>
        </p:spPr>
      </p:pic>
      <p:sp>
        <p:nvSpPr>
          <p:cNvPr id="3" name="Tijdelijke aanduiding voor dianummer 2">
            <a:extLst>
              <a:ext uri="{FF2B5EF4-FFF2-40B4-BE49-F238E27FC236}">
                <a16:creationId xmlns:a16="http://schemas.microsoft.com/office/drawing/2014/main" id="{F5F7F8C4-8302-3C49-B998-B390B7623BD4}"/>
              </a:ext>
            </a:extLst>
          </p:cNvPr>
          <p:cNvSpPr>
            <a:spLocks noGrp="1"/>
          </p:cNvSpPr>
          <p:nvPr>
            <p:ph type="sldNum" sz="quarter" idx="12"/>
          </p:nvPr>
        </p:nvSpPr>
        <p:spPr/>
        <p:txBody>
          <a:bodyPr/>
          <a:lstStyle/>
          <a:p>
            <a:fld id="{DF317A44-DE73-B645-8691-78C506CDB346}" type="slidenum">
              <a:rPr lang="nl-NL" smtClean="0"/>
              <a:t>13</a:t>
            </a:fld>
            <a:endParaRPr lang="nl-NL"/>
          </a:p>
        </p:txBody>
      </p:sp>
      <p:grpSp>
        <p:nvGrpSpPr>
          <p:cNvPr id="72" name="Groep 71">
            <a:extLst>
              <a:ext uri="{FF2B5EF4-FFF2-40B4-BE49-F238E27FC236}">
                <a16:creationId xmlns:a16="http://schemas.microsoft.com/office/drawing/2014/main" id="{C61C0DEE-7573-944B-95F1-CEF11A8A81E1}"/>
              </a:ext>
            </a:extLst>
          </p:cNvPr>
          <p:cNvGrpSpPr/>
          <p:nvPr/>
        </p:nvGrpSpPr>
        <p:grpSpPr>
          <a:xfrm>
            <a:off x="237784" y="650004"/>
            <a:ext cx="799528" cy="6308000"/>
            <a:chOff x="979154" y="650004"/>
            <a:chExt cx="799528" cy="6308000"/>
          </a:xfrm>
        </p:grpSpPr>
        <p:grpSp>
          <p:nvGrpSpPr>
            <p:cNvPr id="73" name="Groep 72">
              <a:extLst>
                <a:ext uri="{FF2B5EF4-FFF2-40B4-BE49-F238E27FC236}">
                  <a16:creationId xmlns:a16="http://schemas.microsoft.com/office/drawing/2014/main" id="{4F2AB2BC-4E7E-9648-96E1-25686FB2D2B8}"/>
                </a:ext>
              </a:extLst>
            </p:cNvPr>
            <p:cNvGrpSpPr/>
            <p:nvPr/>
          </p:nvGrpSpPr>
          <p:grpSpPr>
            <a:xfrm>
              <a:off x="981259" y="1889473"/>
              <a:ext cx="795318" cy="1261125"/>
              <a:chOff x="269499" y="1470709"/>
              <a:chExt cx="795318" cy="1261125"/>
            </a:xfrm>
          </p:grpSpPr>
          <p:sp>
            <p:nvSpPr>
              <p:cNvPr id="84" name="Oval 18">
                <a:extLst>
                  <a:ext uri="{FF2B5EF4-FFF2-40B4-BE49-F238E27FC236}">
                    <a16:creationId xmlns:a16="http://schemas.microsoft.com/office/drawing/2014/main" id="{8304842D-10BC-8E4F-82B5-4A928C6B7B48}"/>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85" name="Straight Connector 89">
                <a:extLst>
                  <a:ext uri="{FF2B5EF4-FFF2-40B4-BE49-F238E27FC236}">
                    <a16:creationId xmlns:a16="http://schemas.microsoft.com/office/drawing/2014/main" id="{69503BAA-6C1C-C044-8F04-CFBC4E71B872}"/>
                  </a:ext>
                </a:extLst>
              </p:cNvPr>
              <p:cNvCxnSpPr>
                <a:cxnSpLocks/>
                <a:stCxn id="84" idx="4"/>
                <a:endCxn id="82"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4" name="Groep 73">
              <a:extLst>
                <a:ext uri="{FF2B5EF4-FFF2-40B4-BE49-F238E27FC236}">
                  <a16:creationId xmlns:a16="http://schemas.microsoft.com/office/drawing/2014/main" id="{D210C188-38C4-9F47-BFC9-743B88A779EE}"/>
                </a:ext>
              </a:extLst>
            </p:cNvPr>
            <p:cNvGrpSpPr/>
            <p:nvPr/>
          </p:nvGrpSpPr>
          <p:grpSpPr>
            <a:xfrm>
              <a:off x="979154" y="3150598"/>
              <a:ext cx="795318" cy="1226838"/>
              <a:chOff x="267394" y="2731834"/>
              <a:chExt cx="795318" cy="1226838"/>
            </a:xfrm>
          </p:grpSpPr>
          <p:sp>
            <p:nvSpPr>
              <p:cNvPr id="82" name="Oval 17">
                <a:extLst>
                  <a:ext uri="{FF2B5EF4-FFF2-40B4-BE49-F238E27FC236}">
                    <a16:creationId xmlns:a16="http://schemas.microsoft.com/office/drawing/2014/main" id="{87861073-0692-A849-965A-DD292CD7EBEE}"/>
                  </a:ext>
                </a:extLst>
              </p:cNvPr>
              <p:cNvSpPr>
                <a:spLocks noChangeArrowheads="1"/>
              </p:cNvSpPr>
              <p:nvPr/>
            </p:nvSpPr>
            <p:spPr bwMode="auto">
              <a:xfrm>
                <a:off x="267394" y="2731834"/>
                <a:ext cx="795318" cy="799524"/>
              </a:xfrm>
              <a:prstGeom prst="ellipse">
                <a:avLst/>
              </a:prstGeom>
              <a:solidFill>
                <a:srgbClr val="27CED7">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83" name="Straight Connector 92">
                <a:extLst>
                  <a:ext uri="{FF2B5EF4-FFF2-40B4-BE49-F238E27FC236}">
                    <a16:creationId xmlns:a16="http://schemas.microsoft.com/office/drawing/2014/main" id="{84DF1852-0B6A-8247-B6C5-56627615749C}"/>
                  </a:ext>
                </a:extLst>
              </p:cNvPr>
              <p:cNvCxnSpPr>
                <a:cxnSpLocks/>
                <a:stCxn id="82" idx="4"/>
                <a:endCxn id="80"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728F5FA6-4F77-D94B-ACBF-864EAF5EEA51}"/>
                </a:ext>
              </a:extLst>
            </p:cNvPr>
            <p:cNvCxnSpPr>
              <a:cxnSpLocks/>
              <a:stCxn id="76" idx="4"/>
              <a:endCxn id="84"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76" name="Oval 14">
              <a:extLst>
                <a:ext uri="{FF2B5EF4-FFF2-40B4-BE49-F238E27FC236}">
                  <a16:creationId xmlns:a16="http://schemas.microsoft.com/office/drawing/2014/main" id="{D8526D7B-95A4-6B4B-9D8D-B3183E14DD50}"/>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0">
              <a:extLst>
                <a:ext uri="{FF2B5EF4-FFF2-40B4-BE49-F238E27FC236}">
                  <a16:creationId xmlns:a16="http://schemas.microsoft.com/office/drawing/2014/main" id="{B1A69382-E3F3-DB4A-9E5A-79AD5766E77A}"/>
                </a:ext>
              </a:extLst>
            </p:cNvPr>
            <p:cNvSpPr>
              <a:spLocks noChangeArrowheads="1"/>
            </p:cNvSpPr>
            <p:nvPr/>
          </p:nvSpPr>
          <p:spPr bwMode="auto">
            <a:xfrm>
              <a:off x="981259" y="5602172"/>
              <a:ext cx="795318" cy="799524"/>
            </a:xfrm>
            <a:prstGeom prst="ellipse">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78" name="Straight Connector 98">
              <a:extLst>
                <a:ext uri="{FF2B5EF4-FFF2-40B4-BE49-F238E27FC236}">
                  <a16:creationId xmlns:a16="http://schemas.microsoft.com/office/drawing/2014/main" id="{83FF4325-AEE3-3F42-8963-BC05474A04E9}"/>
                </a:ext>
              </a:extLst>
            </p:cNvPr>
            <p:cNvCxnSpPr>
              <a:cxnSpLocks/>
              <a:stCxn id="77"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9" name="Groep 78">
              <a:extLst>
                <a:ext uri="{FF2B5EF4-FFF2-40B4-BE49-F238E27FC236}">
                  <a16:creationId xmlns:a16="http://schemas.microsoft.com/office/drawing/2014/main" id="{F4B31153-C577-824F-BC71-F6BD5CED6F28}"/>
                </a:ext>
              </a:extLst>
            </p:cNvPr>
            <p:cNvGrpSpPr/>
            <p:nvPr/>
          </p:nvGrpSpPr>
          <p:grpSpPr>
            <a:xfrm>
              <a:off x="979155" y="4377436"/>
              <a:ext cx="797422" cy="1224736"/>
              <a:chOff x="267395" y="3958672"/>
              <a:chExt cx="797422" cy="1224736"/>
            </a:xfrm>
          </p:grpSpPr>
          <p:sp>
            <p:nvSpPr>
              <p:cNvPr id="80" name="Oval 16">
                <a:extLst>
                  <a:ext uri="{FF2B5EF4-FFF2-40B4-BE49-F238E27FC236}">
                    <a16:creationId xmlns:a16="http://schemas.microsoft.com/office/drawing/2014/main" id="{4F637D8F-7ECF-8241-BB13-CB017647D9C2}"/>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81" name="Straight Connector 95">
                <a:extLst>
                  <a:ext uri="{FF2B5EF4-FFF2-40B4-BE49-F238E27FC236}">
                    <a16:creationId xmlns:a16="http://schemas.microsoft.com/office/drawing/2014/main" id="{AB2B429B-AD8C-D140-9A33-58A82E440100}"/>
                  </a:ext>
                </a:extLst>
              </p:cNvPr>
              <p:cNvCxnSpPr>
                <a:cxnSpLocks/>
                <a:stCxn id="80" idx="4"/>
                <a:endCxn id="77"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86" name="Groep 85">
            <a:extLst>
              <a:ext uri="{FF2B5EF4-FFF2-40B4-BE49-F238E27FC236}">
                <a16:creationId xmlns:a16="http://schemas.microsoft.com/office/drawing/2014/main" id="{0E9E2C8E-769D-DB4B-B14F-84B817B2DDEA}"/>
              </a:ext>
            </a:extLst>
          </p:cNvPr>
          <p:cNvGrpSpPr/>
          <p:nvPr/>
        </p:nvGrpSpPr>
        <p:grpSpPr>
          <a:xfrm>
            <a:off x="280602" y="754354"/>
            <a:ext cx="687770" cy="5547526"/>
            <a:chOff x="280602" y="754354"/>
            <a:chExt cx="687770" cy="5547526"/>
          </a:xfrm>
        </p:grpSpPr>
        <p:pic>
          <p:nvPicPr>
            <p:cNvPr id="87" name="Afbeelding 86">
              <a:extLst>
                <a:ext uri="{FF2B5EF4-FFF2-40B4-BE49-F238E27FC236}">
                  <a16:creationId xmlns:a16="http://schemas.microsoft.com/office/drawing/2014/main" id="{032F45AE-FCE9-944B-939F-9018AD33190A}"/>
                </a:ext>
              </a:extLst>
            </p:cNvPr>
            <p:cNvPicPr>
              <a:picLocks noChangeAspect="1"/>
            </p:cNvPicPr>
            <p:nvPr/>
          </p:nvPicPr>
          <p:blipFill>
            <a:blip r:embed="rId4"/>
            <a:stretch>
              <a:fillRect/>
            </a:stretch>
          </p:blipFill>
          <p:spPr>
            <a:xfrm>
              <a:off x="308158" y="754354"/>
              <a:ext cx="642960" cy="642960"/>
            </a:xfrm>
            <a:prstGeom prst="rect">
              <a:avLst/>
            </a:prstGeom>
          </p:spPr>
        </p:pic>
        <p:pic>
          <p:nvPicPr>
            <p:cNvPr id="88" name="Afbeelding 87">
              <a:extLst>
                <a:ext uri="{FF2B5EF4-FFF2-40B4-BE49-F238E27FC236}">
                  <a16:creationId xmlns:a16="http://schemas.microsoft.com/office/drawing/2014/main" id="{834E43CC-F53F-4E4A-BCD3-5A4D7C310D02}"/>
                </a:ext>
              </a:extLst>
            </p:cNvPr>
            <p:cNvPicPr>
              <a:picLocks noChangeAspect="1"/>
            </p:cNvPicPr>
            <p:nvPr/>
          </p:nvPicPr>
          <p:blipFill>
            <a:blip r:embed="rId5"/>
            <a:stretch>
              <a:fillRect/>
            </a:stretch>
          </p:blipFill>
          <p:spPr>
            <a:xfrm>
              <a:off x="373200" y="3280176"/>
              <a:ext cx="536291" cy="536291"/>
            </a:xfrm>
            <a:prstGeom prst="rect">
              <a:avLst/>
            </a:prstGeom>
          </p:spPr>
        </p:pic>
        <p:pic>
          <p:nvPicPr>
            <p:cNvPr id="89" name="Afbeelding 88">
              <a:extLst>
                <a:ext uri="{FF2B5EF4-FFF2-40B4-BE49-F238E27FC236}">
                  <a16:creationId xmlns:a16="http://schemas.microsoft.com/office/drawing/2014/main" id="{B3516F7E-DA16-E14F-A156-F3EAF05ED90D}"/>
                </a:ext>
              </a:extLst>
            </p:cNvPr>
            <p:cNvPicPr>
              <a:picLocks noChangeAspect="1"/>
            </p:cNvPicPr>
            <p:nvPr/>
          </p:nvPicPr>
          <p:blipFill>
            <a:blip r:embed="rId6"/>
            <a:stretch>
              <a:fillRect/>
            </a:stretch>
          </p:blipFill>
          <p:spPr>
            <a:xfrm>
              <a:off x="345734" y="1935155"/>
              <a:ext cx="622638" cy="622638"/>
            </a:xfrm>
            <a:prstGeom prst="rect">
              <a:avLst/>
            </a:prstGeom>
          </p:spPr>
        </p:pic>
        <p:pic>
          <p:nvPicPr>
            <p:cNvPr id="90" name="Afbeelding 89">
              <a:extLst>
                <a:ext uri="{FF2B5EF4-FFF2-40B4-BE49-F238E27FC236}">
                  <a16:creationId xmlns:a16="http://schemas.microsoft.com/office/drawing/2014/main" id="{3A043F0C-9F85-EE4C-A13B-11463420BC83}"/>
                </a:ext>
              </a:extLst>
            </p:cNvPr>
            <p:cNvPicPr>
              <a:picLocks noChangeAspect="1"/>
            </p:cNvPicPr>
            <p:nvPr/>
          </p:nvPicPr>
          <p:blipFill>
            <a:blip r:embed="rId7"/>
            <a:stretch>
              <a:fillRect/>
            </a:stretch>
          </p:blipFill>
          <p:spPr>
            <a:xfrm>
              <a:off x="280602" y="5672991"/>
              <a:ext cx="628889" cy="628889"/>
            </a:xfrm>
            <a:prstGeom prst="rect">
              <a:avLst/>
            </a:prstGeom>
          </p:spPr>
        </p:pic>
      </p:grpSp>
      <p:pic>
        <p:nvPicPr>
          <p:cNvPr id="91" name="Tijdelijke aanduiding voor inhoud 52">
            <a:extLst>
              <a:ext uri="{FF2B5EF4-FFF2-40B4-BE49-F238E27FC236}">
                <a16:creationId xmlns:a16="http://schemas.microsoft.com/office/drawing/2014/main" id="{19C60068-7546-B94B-8388-D5EA53B67904}"/>
              </a:ext>
            </a:extLst>
          </p:cNvPr>
          <p:cNvPicPr>
            <a:picLocks noChangeAspect="1"/>
          </p:cNvPicPr>
          <p:nvPr/>
        </p:nvPicPr>
        <p:blipFill>
          <a:blip r:embed="rId8"/>
          <a:stretch>
            <a:fillRect/>
          </a:stretch>
        </p:blipFill>
        <p:spPr>
          <a:xfrm>
            <a:off x="313797" y="4452939"/>
            <a:ext cx="631682" cy="631682"/>
          </a:xfrm>
          <a:prstGeom prst="rect">
            <a:avLst/>
          </a:prstGeom>
        </p:spPr>
      </p:pic>
      <p:sp>
        <p:nvSpPr>
          <p:cNvPr id="16" name="Tekstvak 15">
            <a:extLst>
              <a:ext uri="{FF2B5EF4-FFF2-40B4-BE49-F238E27FC236}">
                <a16:creationId xmlns:a16="http://schemas.microsoft.com/office/drawing/2014/main" id="{9C84E897-ED83-9C49-B2FB-B0B7764496E8}"/>
              </a:ext>
            </a:extLst>
          </p:cNvPr>
          <p:cNvSpPr txBox="1"/>
          <p:nvPr/>
        </p:nvSpPr>
        <p:spPr>
          <a:xfrm>
            <a:off x="1143041" y="4163779"/>
            <a:ext cx="2208343"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Scenario</a:t>
            </a:r>
          </a:p>
          <a:p>
            <a:pPr marL="285750" indent="-285750">
              <a:buFont typeface="Arial" panose="020B0604020202020204" pitchFamily="34" charset="0"/>
              <a:buChar char="•"/>
            </a:pPr>
            <a:r>
              <a:rPr lang="en-GB" sz="1400" dirty="0"/>
              <a:t>Channel width</a:t>
            </a:r>
          </a:p>
          <a:p>
            <a:pPr marL="285750" indent="-285750">
              <a:buFont typeface="Arial" panose="020B0604020202020204" pitchFamily="34" charset="0"/>
              <a:buChar char="•"/>
            </a:pPr>
            <a:r>
              <a:rPr lang="en-GB" sz="1400" dirty="0"/>
              <a:t>(2</a:t>
            </a:r>
            <a:r>
              <a:rPr lang="en-GB" sz="1400" baseline="30000" dirty="0"/>
              <a:t>nd</a:t>
            </a:r>
            <a:r>
              <a:rPr lang="en-GB" sz="1400" dirty="0"/>
              <a:t> channel width)</a:t>
            </a:r>
          </a:p>
          <a:p>
            <a:pPr marL="285750" indent="-285750">
              <a:buFont typeface="Arial" panose="020B0604020202020204" pitchFamily="34" charset="0"/>
              <a:buChar char="•"/>
            </a:pPr>
            <a:r>
              <a:rPr lang="en-GB" sz="1400" dirty="0"/>
              <a:t>Peak inlet velocity</a:t>
            </a:r>
          </a:p>
          <a:p>
            <a:pPr marL="285750" indent="-285750">
              <a:buFont typeface="Arial" panose="020B0604020202020204" pitchFamily="34" charset="0"/>
              <a:buChar char="•"/>
            </a:pPr>
            <a:r>
              <a:rPr lang="en-GB" sz="1400" dirty="0"/>
              <a:t>Peak outlet pressure(s)</a:t>
            </a:r>
          </a:p>
          <a:p>
            <a:pPr marL="285750" indent="-285750">
              <a:buFont typeface="Arial" panose="020B0604020202020204" pitchFamily="34" charset="0"/>
              <a:buChar char="•"/>
            </a:pPr>
            <a:r>
              <a:rPr lang="en-GB" sz="1400" dirty="0"/>
              <a:t>Kinematic viscosity</a:t>
            </a:r>
          </a:p>
        </p:txBody>
      </p:sp>
      <p:pic>
        <p:nvPicPr>
          <p:cNvPr id="94" name="Afbeelding 93">
            <a:extLst>
              <a:ext uri="{FF2B5EF4-FFF2-40B4-BE49-F238E27FC236}">
                <a16:creationId xmlns:a16="http://schemas.microsoft.com/office/drawing/2014/main" id="{82DC324E-3D47-414D-ABB6-A33DD652979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935" b="96087" l="9524" r="89927">
                        <a14:foregroundMark x1="10440" y1="11630" x2="39560" y2="4239"/>
                        <a14:foregroundMark x1="39560" y1="4239" x2="45055" y2="13696"/>
                        <a14:foregroundMark x1="9524" y1="70326" x2="9890" y2="90435"/>
                        <a14:foregroundMark x1="9890" y1="90435" x2="42308" y2="94348"/>
                        <a14:foregroundMark x1="42308" y1="94348" x2="44505" y2="70652"/>
                        <a14:foregroundMark x1="44505" y1="3152" x2="45604" y2="23696"/>
                        <a14:foregroundMark x1="8425" y1="95217" x2="41392" y2="95870"/>
                        <a14:foregroundMark x1="41392" y1="95870" x2="45604" y2="95543"/>
                        <a14:foregroundMark x1="9524" y1="70870" x2="9890" y2="4239"/>
                        <a14:foregroundMark x1="44505" y1="4022" x2="46154" y2="23913"/>
                        <a14:foregroundMark x1="46154" y1="20435" x2="45055" y2="3696"/>
                        <a14:foregroundMark x1="44505" y1="45978" x2="45604" y2="95217"/>
                        <a14:foregroundMark x1="57509" y1="40109" x2="72344" y2="43587"/>
                        <a14:foregroundMark x1="46154" y1="45326" x2="46520" y2="94130"/>
                        <a14:foregroundMark x1="59890" y1="40435" x2="83150" y2="53804"/>
                        <a14:foregroundMark x1="83150" y1="53804" x2="83150" y2="53913"/>
                        <a14:foregroundMark x1="82234" y1="53261" x2="83150" y2="44239"/>
                        <a14:foregroundMark x1="83700" y1="44239" x2="83150" y2="54457"/>
                        <a14:foregroundMark x1="82601" y1="48261" x2="83700" y2="49239"/>
                        <a14:foregroundMark x1="81136" y1="45109" x2="66300" y2="41848"/>
                        <a14:foregroundMark x1="44505" y1="14022" x2="44505" y2="3696"/>
                        <a14:foregroundMark x1="45055" y1="3370" x2="45055" y2="4891"/>
                        <a14:foregroundMark x1="10989" y1="96087" x2="9890" y2="91413"/>
                      </a14:backgroundRemoval>
                    </a14:imgEffect>
                  </a14:imgLayer>
                </a14:imgProps>
              </a:ext>
            </a:extLst>
          </a:blip>
          <a:stretch>
            <a:fillRect/>
          </a:stretch>
        </p:blipFill>
        <p:spPr>
          <a:xfrm>
            <a:off x="3752657" y="4728043"/>
            <a:ext cx="877511" cy="1377656"/>
          </a:xfrm>
          <a:prstGeom prst="rect">
            <a:avLst/>
          </a:prstGeom>
        </p:spPr>
      </p:pic>
      <p:pic>
        <p:nvPicPr>
          <p:cNvPr id="95" name="Afbeelding 94">
            <a:extLst>
              <a:ext uri="{FF2B5EF4-FFF2-40B4-BE49-F238E27FC236}">
                <a16:creationId xmlns:a16="http://schemas.microsoft.com/office/drawing/2014/main" id="{DE6D3D40-3714-AC4B-94B0-5DCFF4569B4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889" b="97667" l="9953" r="89573">
                        <a14:foregroundMark x1="33175" y1="11889" x2="69431" y2="2889"/>
                        <a14:foregroundMark x1="69431" y1="2889" x2="73934" y2="10333"/>
                        <a14:foregroundMark x1="27488" y1="84556" x2="57820" y2="97667"/>
                        <a14:foregroundMark x1="57820" y1="97667" x2="73934" y2="79778"/>
                        <a14:foregroundMark x1="73934" y1="79778" x2="73934" y2="79444"/>
                      </a14:backgroundRemoval>
                    </a14:imgEffect>
                  </a14:imgLayer>
                </a14:imgProps>
              </a:ext>
            </a:extLst>
          </a:blip>
          <a:stretch>
            <a:fillRect/>
          </a:stretch>
        </p:blipFill>
        <p:spPr>
          <a:xfrm>
            <a:off x="3232291" y="5426370"/>
            <a:ext cx="639460" cy="1226912"/>
          </a:xfrm>
          <a:prstGeom prst="rect">
            <a:avLst/>
          </a:prstGeom>
        </p:spPr>
      </p:pic>
      <p:pic>
        <p:nvPicPr>
          <p:cNvPr id="96" name="Afbeelding 95">
            <a:extLst>
              <a:ext uri="{FF2B5EF4-FFF2-40B4-BE49-F238E27FC236}">
                <a16:creationId xmlns:a16="http://schemas.microsoft.com/office/drawing/2014/main" id="{4EB006E1-21F1-A84E-A165-DD6C59802A4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818" b="96182" l="9585" r="89617">
                        <a14:foregroundMark x1="38658" y1="50493" x2="38818" y2="13054"/>
                        <a14:foregroundMark x1="38818" y1="13054" x2="55751" y2="3818"/>
                        <a14:foregroundMark x1="55751" y1="3818" x2="62460" y2="21182"/>
                        <a14:foregroundMark x1="62460" y1="21182" x2="61022" y2="49631"/>
                        <a14:foregroundMark x1="23323" y1="81158" x2="35783" y2="94581"/>
                        <a14:foregroundMark x1="35783" y1="94581" x2="40256" y2="82266"/>
                        <a14:foregroundMark x1="63099" y1="88793" x2="80351" y2="96182"/>
                        <a14:foregroundMark x1="80351" y1="96182" x2="84824" y2="92488"/>
                      </a14:backgroundRemoval>
                    </a14:imgEffect>
                  </a14:imgLayer>
                </a14:imgProps>
              </a:ext>
            </a:extLst>
          </a:blip>
          <a:stretch>
            <a:fillRect/>
          </a:stretch>
        </p:blipFill>
        <p:spPr>
          <a:xfrm>
            <a:off x="3837878" y="5531830"/>
            <a:ext cx="1207899" cy="1227968"/>
          </a:xfrm>
          <a:prstGeom prst="rect">
            <a:avLst/>
          </a:prstGeom>
        </p:spPr>
      </p:pic>
      <p:pic>
        <p:nvPicPr>
          <p:cNvPr id="97" name="Afbeelding 96">
            <a:extLst>
              <a:ext uri="{FF2B5EF4-FFF2-40B4-BE49-F238E27FC236}">
                <a16:creationId xmlns:a16="http://schemas.microsoft.com/office/drawing/2014/main" id="{7E7A4BDC-5F00-ED4B-8C94-B8884CD43C7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5054" r="95914">
                        <a14:foregroundMark x1="90323" y1="47679" x2="92043" y2="18036"/>
                        <a14:foregroundMark x1="86452" y1="13571" x2="93978" y2="21964"/>
                        <a14:foregroundMark x1="85699" y1="13929" x2="81398" y2="14286"/>
                        <a14:foregroundMark x1="95914" y1="11964" x2="74624" y2="11250"/>
                        <a14:foregroundMark x1="95914" y1="12857" x2="88925" y2="46964"/>
                        <a14:foregroundMark x1="12043" y1="48929" x2="7742" y2="25714"/>
                        <a14:foregroundMark x1="5054" y1="11964" x2="5269" y2="22321"/>
                        <a14:foregroundMark x1="53978" y1="55000" x2="47419" y2="54107"/>
                        <a14:foregroundMark x1="48495" y1="54643" x2="50860" y2="54643"/>
                        <a14:foregroundMark x1="51613" y1="55000" x2="50108" y2="54107"/>
                      </a14:backgroundRemoval>
                    </a14:imgEffect>
                  </a14:imgLayer>
                </a14:imgProps>
              </a:ext>
            </a:extLst>
          </a:blip>
          <a:stretch>
            <a:fillRect/>
          </a:stretch>
        </p:blipFill>
        <p:spPr>
          <a:xfrm rot="10800000">
            <a:off x="3349516" y="4176502"/>
            <a:ext cx="1246162" cy="857850"/>
          </a:xfrm>
          <a:prstGeom prst="rect">
            <a:avLst/>
          </a:prstGeom>
        </p:spPr>
      </p:pic>
      <p:pic>
        <p:nvPicPr>
          <p:cNvPr id="21" name="Afbeelding 20">
            <a:extLst>
              <a:ext uri="{FF2B5EF4-FFF2-40B4-BE49-F238E27FC236}">
                <a16:creationId xmlns:a16="http://schemas.microsoft.com/office/drawing/2014/main" id="{5F07A272-A5E9-FA45-AAE5-9DCB6C80C72C}"/>
              </a:ext>
            </a:extLst>
          </p:cNvPr>
          <p:cNvPicPr>
            <a:picLocks noChangeAspect="1"/>
          </p:cNvPicPr>
          <p:nvPr/>
        </p:nvPicPr>
        <p:blipFill>
          <a:blip r:embed="rId17"/>
          <a:stretch>
            <a:fillRect/>
          </a:stretch>
        </p:blipFill>
        <p:spPr>
          <a:xfrm>
            <a:off x="9710450" y="3845230"/>
            <a:ext cx="1299277" cy="983237"/>
          </a:xfrm>
          <a:prstGeom prst="rect">
            <a:avLst/>
          </a:prstGeom>
        </p:spPr>
      </p:pic>
      <p:pic>
        <p:nvPicPr>
          <p:cNvPr id="23" name="Afbeelding 22">
            <a:extLst>
              <a:ext uri="{FF2B5EF4-FFF2-40B4-BE49-F238E27FC236}">
                <a16:creationId xmlns:a16="http://schemas.microsoft.com/office/drawing/2014/main" id="{D5FBE2C7-2181-BF4E-B32C-1E75D54F2CD1}"/>
              </a:ext>
            </a:extLst>
          </p:cNvPr>
          <p:cNvPicPr>
            <a:picLocks noChangeAspect="1"/>
          </p:cNvPicPr>
          <p:nvPr/>
        </p:nvPicPr>
        <p:blipFill rotWithShape="1">
          <a:blip r:embed="rId18"/>
          <a:srcRect l="30420" r="28843"/>
          <a:stretch/>
        </p:blipFill>
        <p:spPr>
          <a:xfrm>
            <a:off x="10029574" y="5034352"/>
            <a:ext cx="661027" cy="1227968"/>
          </a:xfrm>
          <a:prstGeom prst="rect">
            <a:avLst/>
          </a:prstGeom>
        </p:spPr>
      </p:pic>
      <p:pic>
        <p:nvPicPr>
          <p:cNvPr id="25" name="Afbeelding 24">
            <a:extLst>
              <a:ext uri="{FF2B5EF4-FFF2-40B4-BE49-F238E27FC236}">
                <a16:creationId xmlns:a16="http://schemas.microsoft.com/office/drawing/2014/main" id="{C7B7F445-8098-944B-85B0-BD5878B93662}"/>
              </a:ext>
            </a:extLst>
          </p:cNvPr>
          <p:cNvPicPr>
            <a:picLocks noChangeAspect="1"/>
          </p:cNvPicPr>
          <p:nvPr/>
        </p:nvPicPr>
        <p:blipFill rotWithShape="1">
          <a:blip r:embed="rId19"/>
          <a:srcRect l="27229" r="29325"/>
          <a:stretch/>
        </p:blipFill>
        <p:spPr>
          <a:xfrm>
            <a:off x="10957452" y="4315435"/>
            <a:ext cx="776418" cy="1352383"/>
          </a:xfrm>
          <a:prstGeom prst="rect">
            <a:avLst/>
          </a:prstGeom>
        </p:spPr>
      </p:pic>
    </p:spTree>
    <p:extLst>
      <p:ext uri="{BB962C8B-B14F-4D97-AF65-F5344CB8AC3E}">
        <p14:creationId xmlns:p14="http://schemas.microsoft.com/office/powerpoint/2010/main" val="4219879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Rounded Corners 134">
            <a:extLst>
              <a:ext uri="{FF2B5EF4-FFF2-40B4-BE49-F238E27FC236}">
                <a16:creationId xmlns:a16="http://schemas.microsoft.com/office/drawing/2014/main" id="{AA11843F-FBB0-4CC4-9F7F-FEC4B18F4E45}"/>
              </a:ext>
            </a:extLst>
          </p:cNvPr>
          <p:cNvSpPr/>
          <p:nvPr/>
        </p:nvSpPr>
        <p:spPr>
          <a:xfrm>
            <a:off x="5885562" y="3798834"/>
            <a:ext cx="569387" cy="1160773"/>
          </a:xfrm>
          <a:prstGeom prst="roundRect">
            <a:avLst>
              <a:gd name="adj" fmla="val 50000"/>
            </a:avLst>
          </a:prstGeom>
          <a:noFill/>
          <a:ln w="25400">
            <a:solidFill>
              <a:schemeClr val="bg2">
                <a:lumMod val="90000"/>
              </a:schemeClr>
            </a:solidFill>
            <a:miter lim="400000"/>
          </a:ln>
          <a:effectLst/>
        </p:spPr>
        <p:txBody>
          <a:bodyPr lIns="50800" tIns="0" rIns="50800" bIns="0" anchor="ctr"/>
          <a:lstStyle/>
          <a:p>
            <a:pPr algn="ctr"/>
            <a:endParaRPr lang="en-US" sz="900">
              <a:solidFill>
                <a:schemeClr val="bg1"/>
              </a:solidFill>
              <a:latin typeface="Century Gothic" panose="020B0502020202020204" pitchFamily="34" charset="0"/>
            </a:endParaRPr>
          </a:p>
        </p:txBody>
      </p:sp>
      <p:sp>
        <p:nvSpPr>
          <p:cNvPr id="136" name="Rectangle: Rounded Corners 135">
            <a:extLst>
              <a:ext uri="{FF2B5EF4-FFF2-40B4-BE49-F238E27FC236}">
                <a16:creationId xmlns:a16="http://schemas.microsoft.com/office/drawing/2014/main" id="{AB60CAB0-BB51-4FED-AB3F-3035751E852C}"/>
              </a:ext>
            </a:extLst>
          </p:cNvPr>
          <p:cNvSpPr/>
          <p:nvPr/>
        </p:nvSpPr>
        <p:spPr>
          <a:xfrm>
            <a:off x="8705740" y="3798834"/>
            <a:ext cx="569387" cy="1160773"/>
          </a:xfrm>
          <a:prstGeom prst="roundRect">
            <a:avLst>
              <a:gd name="adj" fmla="val 50000"/>
            </a:avLst>
          </a:prstGeom>
          <a:noFill/>
          <a:ln w="25400">
            <a:solidFill>
              <a:schemeClr val="bg2">
                <a:lumMod val="90000"/>
              </a:schemeClr>
            </a:solidFill>
            <a:miter lim="400000"/>
          </a:ln>
          <a:effectLst/>
        </p:spPr>
        <p:txBody>
          <a:bodyPr lIns="50800" tIns="0" rIns="50800" bIns="0" anchor="ctr"/>
          <a:lstStyle/>
          <a:p>
            <a:pPr algn="ctr"/>
            <a:endParaRPr lang="en-US" sz="900">
              <a:solidFill>
                <a:schemeClr val="bg1"/>
              </a:solidFill>
              <a:latin typeface="Century Gothic" panose="020B0502020202020204" pitchFamily="34" charset="0"/>
            </a:endParaRPr>
          </a:p>
        </p:txBody>
      </p:sp>
      <p:sp>
        <p:nvSpPr>
          <p:cNvPr id="138" name="Rectangle: Rounded Corners 137">
            <a:extLst>
              <a:ext uri="{FF2B5EF4-FFF2-40B4-BE49-F238E27FC236}">
                <a16:creationId xmlns:a16="http://schemas.microsoft.com/office/drawing/2014/main" id="{2D152E81-AAB5-452D-9CF5-23F99BA80784}"/>
              </a:ext>
            </a:extLst>
          </p:cNvPr>
          <p:cNvSpPr/>
          <p:nvPr/>
        </p:nvSpPr>
        <p:spPr>
          <a:xfrm flipV="1">
            <a:off x="7295651" y="3426108"/>
            <a:ext cx="569387" cy="1160773"/>
          </a:xfrm>
          <a:prstGeom prst="roundRect">
            <a:avLst>
              <a:gd name="adj" fmla="val 50000"/>
            </a:avLst>
          </a:prstGeom>
          <a:noFill/>
          <a:ln w="25400">
            <a:solidFill>
              <a:schemeClr val="bg2">
                <a:lumMod val="90000"/>
              </a:schemeClr>
            </a:solidFill>
            <a:miter lim="400000"/>
          </a:ln>
          <a:effectLst/>
        </p:spPr>
        <p:txBody>
          <a:bodyPr lIns="50800" tIns="50800" rIns="50800" bIns="50800" anchor="ctr"/>
          <a:lstStyle/>
          <a:p>
            <a:pPr algn="ctr"/>
            <a:endParaRPr lang="en-US" sz="3200">
              <a:solidFill>
                <a:srgbClr val="FFFFFF"/>
              </a:solidFill>
              <a:latin typeface="Helvetica Light"/>
            </a:endParaRPr>
          </a:p>
        </p:txBody>
      </p:sp>
      <p:sp>
        <p:nvSpPr>
          <p:cNvPr id="141" name="Rectangle: Rounded Corners 140">
            <a:extLst>
              <a:ext uri="{FF2B5EF4-FFF2-40B4-BE49-F238E27FC236}">
                <a16:creationId xmlns:a16="http://schemas.microsoft.com/office/drawing/2014/main" id="{50052E70-A3F6-445A-8CF1-29B424A745E0}"/>
              </a:ext>
            </a:extLst>
          </p:cNvPr>
          <p:cNvSpPr/>
          <p:nvPr/>
        </p:nvSpPr>
        <p:spPr>
          <a:xfrm flipV="1">
            <a:off x="4475473" y="3426108"/>
            <a:ext cx="569387" cy="1160773"/>
          </a:xfrm>
          <a:prstGeom prst="roundRect">
            <a:avLst>
              <a:gd name="adj" fmla="val 50000"/>
            </a:avLst>
          </a:prstGeom>
          <a:noFill/>
          <a:ln w="25400">
            <a:solidFill>
              <a:schemeClr val="bg2">
                <a:lumMod val="90000"/>
              </a:schemeClr>
            </a:solidFill>
            <a:miter lim="400000"/>
          </a:ln>
          <a:effectLst/>
        </p:spPr>
        <p:txBody>
          <a:bodyPr lIns="50800" tIns="50800" rIns="50800" bIns="50800" anchor="ctr"/>
          <a:lstStyle/>
          <a:p>
            <a:pPr algn="ctr"/>
            <a:endParaRPr lang="en-US" sz="3200">
              <a:solidFill>
                <a:srgbClr val="FFFFFF"/>
              </a:solidFill>
              <a:latin typeface="Helvetica Light"/>
            </a:endParaRPr>
          </a:p>
        </p:txBody>
      </p:sp>
      <p:sp>
        <p:nvSpPr>
          <p:cNvPr id="142" name="Rectangle: Rounded Corners 141">
            <a:extLst>
              <a:ext uri="{FF2B5EF4-FFF2-40B4-BE49-F238E27FC236}">
                <a16:creationId xmlns:a16="http://schemas.microsoft.com/office/drawing/2014/main" id="{C17DA531-867B-4715-B695-BF559D1C2674}"/>
              </a:ext>
            </a:extLst>
          </p:cNvPr>
          <p:cNvSpPr/>
          <p:nvPr/>
        </p:nvSpPr>
        <p:spPr>
          <a:xfrm>
            <a:off x="3065384" y="3798834"/>
            <a:ext cx="569387" cy="1160773"/>
          </a:xfrm>
          <a:prstGeom prst="roundRect">
            <a:avLst>
              <a:gd name="adj" fmla="val 50000"/>
            </a:avLst>
          </a:prstGeom>
          <a:noFill/>
          <a:ln w="25400">
            <a:solidFill>
              <a:schemeClr val="bg2">
                <a:lumMod val="90000"/>
              </a:schemeClr>
            </a:solidFill>
            <a:miter lim="400000"/>
          </a:ln>
          <a:effectLst/>
        </p:spPr>
        <p:txBody>
          <a:bodyPr lIns="50800" tIns="0" rIns="50800" bIns="0" anchor="ctr"/>
          <a:lstStyle/>
          <a:p>
            <a:pPr algn="ctr"/>
            <a:endParaRPr lang="en-US" sz="900">
              <a:solidFill>
                <a:schemeClr val="bg1"/>
              </a:solidFill>
              <a:latin typeface="Century Gothic" panose="020B0502020202020204" pitchFamily="34" charset="0"/>
            </a:endParaRPr>
          </a:p>
        </p:txBody>
      </p:sp>
      <p:grpSp>
        <p:nvGrpSpPr>
          <p:cNvPr id="9" name="Group 8">
            <a:extLst>
              <a:ext uri="{FF2B5EF4-FFF2-40B4-BE49-F238E27FC236}">
                <a16:creationId xmlns:a16="http://schemas.microsoft.com/office/drawing/2014/main" id="{9CE61A62-00C2-2644-A59F-6646BB782AAC}"/>
              </a:ext>
            </a:extLst>
          </p:cNvPr>
          <p:cNvGrpSpPr/>
          <p:nvPr/>
        </p:nvGrpSpPr>
        <p:grpSpPr>
          <a:xfrm>
            <a:off x="3005881" y="3798834"/>
            <a:ext cx="569387" cy="1160773"/>
            <a:chOff x="877356" y="3414079"/>
            <a:chExt cx="569387" cy="1160773"/>
          </a:xfrm>
        </p:grpSpPr>
        <p:sp>
          <p:nvSpPr>
            <p:cNvPr id="37" name="Rectangle: Rounded Corners 36">
              <a:extLst>
                <a:ext uri="{FF2B5EF4-FFF2-40B4-BE49-F238E27FC236}">
                  <a16:creationId xmlns:a16="http://schemas.microsoft.com/office/drawing/2014/main" id="{D5BD310C-B307-4A5C-A05D-855DC7901960}"/>
                </a:ext>
              </a:extLst>
            </p:cNvPr>
            <p:cNvSpPr/>
            <p:nvPr/>
          </p:nvSpPr>
          <p:spPr>
            <a:xfrm>
              <a:off x="877356" y="3414079"/>
              <a:ext cx="569387" cy="1160773"/>
            </a:xfrm>
            <a:prstGeom prst="roundRect">
              <a:avLst>
                <a:gd name="adj" fmla="val 50000"/>
              </a:avLst>
            </a:prstGeom>
            <a:gradFill>
              <a:gsLst>
                <a:gs pos="0">
                  <a:srgbClr val="54B2DB"/>
                </a:gs>
                <a:gs pos="100000">
                  <a:srgbClr val="4983D0"/>
                </a:gs>
              </a:gsLst>
              <a:lin ang="2277912"/>
            </a:gradFill>
            <a:ln w="12700">
              <a:miter lim="400000"/>
            </a:ln>
            <a:effectLst/>
          </p:spPr>
          <p:txBody>
            <a:bodyPr lIns="50800" tIns="0" rIns="50800" bIns="0" anchor="ctr"/>
            <a:lstStyle/>
            <a:p>
              <a:pPr algn="ctr"/>
              <a:endParaRPr lang="en-US" sz="900">
                <a:solidFill>
                  <a:schemeClr val="bg1"/>
                </a:solidFill>
                <a:latin typeface="Century Gothic" panose="020B0502020202020204" pitchFamily="34" charset="0"/>
              </a:endParaRPr>
            </a:p>
          </p:txBody>
        </p:sp>
        <p:sp>
          <p:nvSpPr>
            <p:cNvPr id="67" name="TextBox 66">
              <a:extLst>
                <a:ext uri="{FF2B5EF4-FFF2-40B4-BE49-F238E27FC236}">
                  <a16:creationId xmlns:a16="http://schemas.microsoft.com/office/drawing/2014/main" id="{0D491C9F-D42C-4B0A-8898-293C043E506C}"/>
                </a:ext>
              </a:extLst>
            </p:cNvPr>
            <p:cNvSpPr txBox="1"/>
            <p:nvPr/>
          </p:nvSpPr>
          <p:spPr>
            <a:xfrm rot="16200000">
              <a:off x="867738" y="4029918"/>
              <a:ext cx="588623" cy="261610"/>
            </a:xfrm>
            <a:prstGeom prst="rect">
              <a:avLst/>
            </a:prstGeom>
            <a:noFill/>
            <a:effectLst/>
          </p:spPr>
          <p:txBody>
            <a:bodyPr wrap="none" rtlCol="0">
              <a:spAutoFit/>
            </a:bodyPr>
            <a:lstStyle/>
            <a:p>
              <a:r>
                <a:rPr lang="en-US" sz="1100" dirty="0">
                  <a:solidFill>
                    <a:schemeClr val="bg1"/>
                  </a:solidFill>
                  <a:effectLst>
                    <a:outerShdw blurRad="25400" dist="25400" dir="4200000" algn="ctr" rotWithShape="0">
                      <a:prstClr val="black">
                        <a:alpha val="35000"/>
                      </a:prstClr>
                    </a:outerShdw>
                  </a:effectLst>
                  <a:latin typeface="Century Gothic" panose="020B0502020202020204" pitchFamily="34" charset="0"/>
                </a:rPr>
                <a:t>STEP 1</a:t>
              </a:r>
            </a:p>
          </p:txBody>
        </p:sp>
      </p:grpSp>
      <p:grpSp>
        <p:nvGrpSpPr>
          <p:cNvPr id="13" name="Group 12">
            <a:extLst>
              <a:ext uri="{FF2B5EF4-FFF2-40B4-BE49-F238E27FC236}">
                <a16:creationId xmlns:a16="http://schemas.microsoft.com/office/drawing/2014/main" id="{9ACCBAB5-FD6A-F94D-82B4-902FD658FC5F}"/>
              </a:ext>
            </a:extLst>
          </p:cNvPr>
          <p:cNvGrpSpPr/>
          <p:nvPr/>
        </p:nvGrpSpPr>
        <p:grpSpPr>
          <a:xfrm>
            <a:off x="5826059" y="3798834"/>
            <a:ext cx="569387" cy="1160773"/>
            <a:chOff x="3697534" y="3414079"/>
            <a:chExt cx="569387" cy="1160773"/>
          </a:xfrm>
        </p:grpSpPr>
        <p:sp>
          <p:nvSpPr>
            <p:cNvPr id="46" name="Rectangle: Rounded Corners 45">
              <a:extLst>
                <a:ext uri="{FF2B5EF4-FFF2-40B4-BE49-F238E27FC236}">
                  <a16:creationId xmlns:a16="http://schemas.microsoft.com/office/drawing/2014/main" id="{64A882F9-EB83-420D-86A4-31D87A62CB92}"/>
                </a:ext>
              </a:extLst>
            </p:cNvPr>
            <p:cNvSpPr/>
            <p:nvPr/>
          </p:nvSpPr>
          <p:spPr>
            <a:xfrm>
              <a:off x="3697534" y="3414079"/>
              <a:ext cx="569387" cy="1160773"/>
            </a:xfrm>
            <a:prstGeom prst="roundRect">
              <a:avLst>
                <a:gd name="adj" fmla="val 50000"/>
              </a:avLst>
            </a:prstGeom>
            <a:gradFill>
              <a:gsLst>
                <a:gs pos="0">
                  <a:srgbClr val="54B2DB"/>
                </a:gs>
                <a:gs pos="100000">
                  <a:srgbClr val="4983D0"/>
                </a:gs>
              </a:gsLst>
              <a:lin ang="2277912"/>
            </a:gradFill>
            <a:ln w="12700">
              <a:miter lim="400000"/>
            </a:ln>
            <a:effectLst/>
          </p:spPr>
          <p:txBody>
            <a:bodyPr lIns="50800" tIns="0" rIns="50800" bIns="0" anchor="ctr"/>
            <a:lstStyle/>
            <a:p>
              <a:pPr algn="ctr"/>
              <a:endParaRPr lang="en-US" sz="900">
                <a:solidFill>
                  <a:schemeClr val="bg1"/>
                </a:solidFill>
                <a:latin typeface="Century Gothic" panose="020B0502020202020204" pitchFamily="34" charset="0"/>
              </a:endParaRPr>
            </a:p>
          </p:txBody>
        </p:sp>
        <p:sp>
          <p:nvSpPr>
            <p:cNvPr id="70" name="TextBox 69">
              <a:extLst>
                <a:ext uri="{FF2B5EF4-FFF2-40B4-BE49-F238E27FC236}">
                  <a16:creationId xmlns:a16="http://schemas.microsoft.com/office/drawing/2014/main" id="{7376D371-24AC-44CB-9806-A3ACEAFE430C}"/>
                </a:ext>
              </a:extLst>
            </p:cNvPr>
            <p:cNvSpPr txBox="1"/>
            <p:nvPr/>
          </p:nvSpPr>
          <p:spPr>
            <a:xfrm rot="16200000">
              <a:off x="3687916" y="4029919"/>
              <a:ext cx="588623" cy="261610"/>
            </a:xfrm>
            <a:prstGeom prst="rect">
              <a:avLst/>
            </a:prstGeom>
            <a:noFill/>
            <a:effectLst/>
          </p:spPr>
          <p:txBody>
            <a:bodyPr wrap="none" rtlCol="0">
              <a:spAutoFit/>
            </a:bodyPr>
            <a:lstStyle/>
            <a:p>
              <a:r>
                <a:rPr lang="en-US" sz="1100" dirty="0">
                  <a:solidFill>
                    <a:schemeClr val="bg1"/>
                  </a:solidFill>
                  <a:effectLst>
                    <a:outerShdw blurRad="25400" dist="25400" dir="4200000" algn="ctr" rotWithShape="0">
                      <a:prstClr val="black">
                        <a:alpha val="35000"/>
                      </a:prstClr>
                    </a:outerShdw>
                  </a:effectLst>
                  <a:latin typeface="Century Gothic" panose="020B0502020202020204" pitchFamily="34" charset="0"/>
                </a:rPr>
                <a:t>STEP 3</a:t>
              </a:r>
            </a:p>
          </p:txBody>
        </p:sp>
      </p:grpSp>
      <p:grpSp>
        <p:nvGrpSpPr>
          <p:cNvPr id="15" name="Group 14">
            <a:extLst>
              <a:ext uri="{FF2B5EF4-FFF2-40B4-BE49-F238E27FC236}">
                <a16:creationId xmlns:a16="http://schemas.microsoft.com/office/drawing/2014/main" id="{5CBDAEE5-66D4-5947-922C-8B59974E30B4}"/>
              </a:ext>
            </a:extLst>
          </p:cNvPr>
          <p:cNvGrpSpPr/>
          <p:nvPr/>
        </p:nvGrpSpPr>
        <p:grpSpPr>
          <a:xfrm>
            <a:off x="8646237" y="3798834"/>
            <a:ext cx="569387" cy="1160773"/>
            <a:chOff x="6517712" y="3414079"/>
            <a:chExt cx="569387" cy="1160773"/>
          </a:xfrm>
        </p:grpSpPr>
        <p:sp>
          <p:nvSpPr>
            <p:cNvPr id="52" name="Rectangle: Rounded Corners 51">
              <a:extLst>
                <a:ext uri="{FF2B5EF4-FFF2-40B4-BE49-F238E27FC236}">
                  <a16:creationId xmlns:a16="http://schemas.microsoft.com/office/drawing/2014/main" id="{D4E4AE00-DDD0-4BD6-A146-B4072433E542}"/>
                </a:ext>
              </a:extLst>
            </p:cNvPr>
            <p:cNvSpPr/>
            <p:nvPr/>
          </p:nvSpPr>
          <p:spPr>
            <a:xfrm>
              <a:off x="6517712" y="3414079"/>
              <a:ext cx="569387" cy="1160773"/>
            </a:xfrm>
            <a:prstGeom prst="roundRect">
              <a:avLst>
                <a:gd name="adj" fmla="val 50000"/>
              </a:avLst>
            </a:prstGeom>
            <a:gradFill>
              <a:gsLst>
                <a:gs pos="0">
                  <a:srgbClr val="54B2DB"/>
                </a:gs>
                <a:gs pos="100000">
                  <a:srgbClr val="4983D0"/>
                </a:gs>
              </a:gsLst>
              <a:lin ang="2277912"/>
            </a:gradFill>
            <a:ln w="12700">
              <a:miter lim="400000"/>
            </a:ln>
            <a:effectLst/>
          </p:spPr>
          <p:txBody>
            <a:bodyPr lIns="50800" tIns="0" rIns="50800" bIns="0" anchor="ctr"/>
            <a:lstStyle/>
            <a:p>
              <a:pPr algn="ctr"/>
              <a:endParaRPr lang="en-US" sz="900">
                <a:solidFill>
                  <a:schemeClr val="bg1"/>
                </a:solidFill>
                <a:latin typeface="Century Gothic" panose="020B0502020202020204" pitchFamily="34" charset="0"/>
              </a:endParaRPr>
            </a:p>
          </p:txBody>
        </p:sp>
        <p:sp>
          <p:nvSpPr>
            <p:cNvPr id="71" name="TextBox 70">
              <a:extLst>
                <a:ext uri="{FF2B5EF4-FFF2-40B4-BE49-F238E27FC236}">
                  <a16:creationId xmlns:a16="http://schemas.microsoft.com/office/drawing/2014/main" id="{00BE24E9-CC1B-44C4-BD9A-0B7638E653AE}"/>
                </a:ext>
              </a:extLst>
            </p:cNvPr>
            <p:cNvSpPr txBox="1"/>
            <p:nvPr/>
          </p:nvSpPr>
          <p:spPr>
            <a:xfrm rot="16200000">
              <a:off x="6508094" y="4029919"/>
              <a:ext cx="588623" cy="261610"/>
            </a:xfrm>
            <a:prstGeom prst="rect">
              <a:avLst/>
            </a:prstGeom>
            <a:noFill/>
            <a:effectLst/>
          </p:spPr>
          <p:txBody>
            <a:bodyPr wrap="none" rtlCol="0">
              <a:spAutoFit/>
            </a:bodyPr>
            <a:lstStyle/>
            <a:p>
              <a:r>
                <a:rPr lang="en-US" sz="1100" dirty="0">
                  <a:solidFill>
                    <a:schemeClr val="bg1"/>
                  </a:solidFill>
                  <a:effectLst>
                    <a:outerShdw blurRad="25400" dist="25400" dir="4200000" algn="ctr" rotWithShape="0">
                      <a:prstClr val="black">
                        <a:alpha val="35000"/>
                      </a:prstClr>
                    </a:outerShdw>
                  </a:effectLst>
                  <a:latin typeface="Century Gothic" panose="020B0502020202020204" pitchFamily="34" charset="0"/>
                </a:rPr>
                <a:t>STEP 5</a:t>
              </a:r>
            </a:p>
          </p:txBody>
        </p:sp>
      </p:grpSp>
      <p:grpSp>
        <p:nvGrpSpPr>
          <p:cNvPr id="11" name="Group 10">
            <a:extLst>
              <a:ext uri="{FF2B5EF4-FFF2-40B4-BE49-F238E27FC236}">
                <a16:creationId xmlns:a16="http://schemas.microsoft.com/office/drawing/2014/main" id="{D62988F1-3C79-DA46-B7C7-E1B797C94595}"/>
              </a:ext>
            </a:extLst>
          </p:cNvPr>
          <p:cNvGrpSpPr/>
          <p:nvPr/>
        </p:nvGrpSpPr>
        <p:grpSpPr>
          <a:xfrm>
            <a:off x="4415970" y="3426108"/>
            <a:ext cx="569387" cy="1160773"/>
            <a:chOff x="2287445" y="3041353"/>
            <a:chExt cx="569387" cy="1160773"/>
          </a:xfrm>
        </p:grpSpPr>
        <p:sp>
          <p:nvSpPr>
            <p:cNvPr id="43" name="Rectangle: Rounded Corners 42">
              <a:extLst>
                <a:ext uri="{FF2B5EF4-FFF2-40B4-BE49-F238E27FC236}">
                  <a16:creationId xmlns:a16="http://schemas.microsoft.com/office/drawing/2014/main" id="{5DF1AFD5-74D6-41D8-B30D-6089BC0869D0}"/>
                </a:ext>
              </a:extLst>
            </p:cNvPr>
            <p:cNvSpPr/>
            <p:nvPr/>
          </p:nvSpPr>
          <p:spPr>
            <a:xfrm flipV="1">
              <a:off x="2287445" y="3041353"/>
              <a:ext cx="569387" cy="1160773"/>
            </a:xfrm>
            <a:prstGeom prst="roundRect">
              <a:avLst>
                <a:gd name="adj" fmla="val 50000"/>
              </a:avLst>
            </a:prstGeom>
            <a:gradFill>
              <a:gsLst>
                <a:gs pos="7000">
                  <a:srgbClr val="49D691"/>
                </a:gs>
                <a:gs pos="88000">
                  <a:srgbClr val="00D7C8"/>
                </a:gs>
              </a:gsLst>
              <a:lin ang="16200000" scaled="0"/>
            </a:gradFill>
            <a:ln w="12700">
              <a:miter lim="400000"/>
            </a:ln>
            <a:effectLst/>
          </p:spPr>
          <p:txBody>
            <a:bodyPr lIns="50800" tIns="50800" rIns="50800" bIns="50800" anchor="ctr"/>
            <a:lstStyle/>
            <a:p>
              <a:pPr algn="ctr"/>
              <a:endParaRPr lang="en-US" sz="3200">
                <a:solidFill>
                  <a:srgbClr val="FFFFFF"/>
                </a:solidFill>
                <a:latin typeface="Helvetica Light"/>
              </a:endParaRPr>
            </a:p>
          </p:txBody>
        </p:sp>
        <p:sp>
          <p:nvSpPr>
            <p:cNvPr id="75" name="TextBox 74">
              <a:extLst>
                <a:ext uri="{FF2B5EF4-FFF2-40B4-BE49-F238E27FC236}">
                  <a16:creationId xmlns:a16="http://schemas.microsoft.com/office/drawing/2014/main" id="{8540AAF3-CA36-4C42-8EAF-35FF44D7B2E9}"/>
                </a:ext>
              </a:extLst>
            </p:cNvPr>
            <p:cNvSpPr txBox="1"/>
            <p:nvPr/>
          </p:nvSpPr>
          <p:spPr>
            <a:xfrm rot="16200000">
              <a:off x="2277827" y="3317534"/>
              <a:ext cx="588623" cy="261610"/>
            </a:xfrm>
            <a:prstGeom prst="rect">
              <a:avLst/>
            </a:prstGeom>
            <a:noFill/>
            <a:effectLst/>
          </p:spPr>
          <p:txBody>
            <a:bodyPr wrap="none" rtlCol="0">
              <a:spAutoFit/>
            </a:bodyPr>
            <a:lstStyle/>
            <a:p>
              <a:pPr algn="r"/>
              <a:r>
                <a:rPr lang="en-US" sz="1100" dirty="0">
                  <a:solidFill>
                    <a:schemeClr val="bg1"/>
                  </a:solidFill>
                  <a:effectLst>
                    <a:outerShdw blurRad="25400" dist="25400" dir="4200000" algn="ctr" rotWithShape="0">
                      <a:prstClr val="black">
                        <a:alpha val="35000"/>
                      </a:prstClr>
                    </a:outerShdw>
                  </a:effectLst>
                  <a:latin typeface="Century Gothic" panose="020B0502020202020204" pitchFamily="34" charset="0"/>
                </a:rPr>
                <a:t>STEP 2</a:t>
              </a:r>
            </a:p>
          </p:txBody>
        </p:sp>
      </p:grpSp>
      <p:grpSp>
        <p:nvGrpSpPr>
          <p:cNvPr id="14" name="Group 13">
            <a:extLst>
              <a:ext uri="{FF2B5EF4-FFF2-40B4-BE49-F238E27FC236}">
                <a16:creationId xmlns:a16="http://schemas.microsoft.com/office/drawing/2014/main" id="{B6093CB1-CD9A-3C43-BD49-9D6693F8EA93}"/>
              </a:ext>
            </a:extLst>
          </p:cNvPr>
          <p:cNvGrpSpPr/>
          <p:nvPr/>
        </p:nvGrpSpPr>
        <p:grpSpPr>
          <a:xfrm>
            <a:off x="7236148" y="3426108"/>
            <a:ext cx="569387" cy="1160773"/>
            <a:chOff x="5107623" y="3041353"/>
            <a:chExt cx="569387" cy="1160773"/>
          </a:xfrm>
        </p:grpSpPr>
        <p:sp>
          <p:nvSpPr>
            <p:cNvPr id="49" name="Rectangle: Rounded Corners 48">
              <a:extLst>
                <a:ext uri="{FF2B5EF4-FFF2-40B4-BE49-F238E27FC236}">
                  <a16:creationId xmlns:a16="http://schemas.microsoft.com/office/drawing/2014/main" id="{FA7F5921-8AB0-4C40-81AC-842E3FBC972A}"/>
                </a:ext>
              </a:extLst>
            </p:cNvPr>
            <p:cNvSpPr/>
            <p:nvPr/>
          </p:nvSpPr>
          <p:spPr>
            <a:xfrm flipV="1">
              <a:off x="5107623" y="3041353"/>
              <a:ext cx="569387" cy="1160773"/>
            </a:xfrm>
            <a:prstGeom prst="roundRect">
              <a:avLst>
                <a:gd name="adj" fmla="val 50000"/>
              </a:avLst>
            </a:prstGeom>
            <a:gradFill>
              <a:gsLst>
                <a:gs pos="7000">
                  <a:srgbClr val="49D691"/>
                </a:gs>
                <a:gs pos="88000">
                  <a:srgbClr val="00D7C8"/>
                </a:gs>
              </a:gsLst>
              <a:lin ang="16200000" scaled="0"/>
            </a:gradFill>
            <a:ln w="12700">
              <a:miter lim="400000"/>
            </a:ln>
            <a:effectLst/>
          </p:spPr>
          <p:txBody>
            <a:bodyPr lIns="50800" tIns="50800" rIns="50800" bIns="50800" anchor="ctr"/>
            <a:lstStyle/>
            <a:p>
              <a:pPr algn="ctr"/>
              <a:endParaRPr lang="en-US" sz="3200">
                <a:solidFill>
                  <a:srgbClr val="FFFFFF"/>
                </a:solidFill>
                <a:latin typeface="Helvetica Light"/>
              </a:endParaRPr>
            </a:p>
          </p:txBody>
        </p:sp>
        <p:sp>
          <p:nvSpPr>
            <p:cNvPr id="76" name="TextBox 75">
              <a:extLst>
                <a:ext uri="{FF2B5EF4-FFF2-40B4-BE49-F238E27FC236}">
                  <a16:creationId xmlns:a16="http://schemas.microsoft.com/office/drawing/2014/main" id="{F27167A9-0C21-451F-ACA4-2795BF86EF87}"/>
                </a:ext>
              </a:extLst>
            </p:cNvPr>
            <p:cNvSpPr txBox="1"/>
            <p:nvPr/>
          </p:nvSpPr>
          <p:spPr>
            <a:xfrm rot="16200000">
              <a:off x="5098005" y="3317535"/>
              <a:ext cx="588623" cy="261610"/>
            </a:xfrm>
            <a:prstGeom prst="rect">
              <a:avLst/>
            </a:prstGeom>
            <a:noFill/>
            <a:effectLst/>
          </p:spPr>
          <p:txBody>
            <a:bodyPr wrap="none" rtlCol="0">
              <a:spAutoFit/>
            </a:bodyPr>
            <a:lstStyle/>
            <a:p>
              <a:pPr algn="r"/>
              <a:r>
                <a:rPr lang="en-US" sz="1100" dirty="0">
                  <a:solidFill>
                    <a:schemeClr val="bg1"/>
                  </a:solidFill>
                  <a:effectLst>
                    <a:outerShdw blurRad="25400" dist="25400" dir="4200000" algn="ctr" rotWithShape="0">
                      <a:prstClr val="black">
                        <a:alpha val="35000"/>
                      </a:prstClr>
                    </a:outerShdw>
                  </a:effectLst>
                  <a:latin typeface="Century Gothic" panose="020B0502020202020204" pitchFamily="34" charset="0"/>
                </a:rPr>
                <a:t>STEP 4</a:t>
              </a:r>
            </a:p>
          </p:txBody>
        </p:sp>
      </p:grpSp>
      <p:grpSp>
        <p:nvGrpSpPr>
          <p:cNvPr id="9231" name="Group 9230">
            <a:extLst>
              <a:ext uri="{FF2B5EF4-FFF2-40B4-BE49-F238E27FC236}">
                <a16:creationId xmlns:a16="http://schemas.microsoft.com/office/drawing/2014/main" id="{B4293D45-97EF-42BA-BF0E-309BEE5BD5F8}"/>
              </a:ext>
            </a:extLst>
          </p:cNvPr>
          <p:cNvGrpSpPr/>
          <p:nvPr/>
        </p:nvGrpSpPr>
        <p:grpSpPr>
          <a:xfrm>
            <a:off x="2381311" y="5212693"/>
            <a:ext cx="7521561" cy="604909"/>
            <a:chOff x="252786" y="4610288"/>
            <a:chExt cx="7521561" cy="604909"/>
          </a:xfrm>
        </p:grpSpPr>
        <p:sp>
          <p:nvSpPr>
            <p:cNvPr id="10" name="TextBox 9">
              <a:extLst>
                <a:ext uri="{FF2B5EF4-FFF2-40B4-BE49-F238E27FC236}">
                  <a16:creationId xmlns:a16="http://schemas.microsoft.com/office/drawing/2014/main" id="{89356345-6BB6-438D-8020-3CFF3688446F}"/>
                </a:ext>
              </a:extLst>
            </p:cNvPr>
            <p:cNvSpPr txBox="1"/>
            <p:nvPr/>
          </p:nvSpPr>
          <p:spPr>
            <a:xfrm>
              <a:off x="252786" y="4610288"/>
              <a:ext cx="1818526" cy="438197"/>
            </a:xfrm>
            <a:prstGeom prst="rect">
              <a:avLst/>
            </a:prstGeom>
            <a:noFill/>
          </p:spPr>
          <p:txBody>
            <a:bodyPr wrap="square" rtlCol="0">
              <a:spAutoFit/>
            </a:bodyPr>
            <a:lstStyle/>
            <a:p>
              <a:pPr algn="ctr">
                <a:lnSpc>
                  <a:spcPts val="1300"/>
                </a:lnSpc>
                <a:spcAft>
                  <a:spcPts val="600"/>
                </a:spcAft>
              </a:pPr>
              <a:r>
                <a:rPr lang="en-US" sz="1600" dirty="0"/>
                <a:t>Test different architectures </a:t>
              </a:r>
            </a:p>
          </p:txBody>
        </p:sp>
        <p:sp>
          <p:nvSpPr>
            <p:cNvPr id="17" name="TextBox 16">
              <a:extLst>
                <a:ext uri="{FF2B5EF4-FFF2-40B4-BE49-F238E27FC236}">
                  <a16:creationId xmlns:a16="http://schemas.microsoft.com/office/drawing/2014/main" id="{E9C0D819-31C7-4BDE-BBC3-72C7386D6307}"/>
                </a:ext>
              </a:extLst>
            </p:cNvPr>
            <p:cNvSpPr txBox="1"/>
            <p:nvPr/>
          </p:nvSpPr>
          <p:spPr>
            <a:xfrm>
              <a:off x="3054152" y="4623338"/>
              <a:ext cx="1975155" cy="438262"/>
            </a:xfrm>
            <a:prstGeom prst="rect">
              <a:avLst/>
            </a:prstGeom>
            <a:noFill/>
          </p:spPr>
          <p:txBody>
            <a:bodyPr wrap="square" rtlCol="0">
              <a:spAutoFit/>
            </a:bodyPr>
            <a:lstStyle/>
            <a:p>
              <a:pPr algn="ctr">
                <a:lnSpc>
                  <a:spcPts val="1300"/>
                </a:lnSpc>
                <a:spcAft>
                  <a:spcPts val="600"/>
                </a:spcAft>
              </a:pPr>
              <a:r>
                <a:rPr lang="en-US" sz="1600" dirty="0"/>
                <a:t>Introduce variations in geometry </a:t>
              </a:r>
            </a:p>
          </p:txBody>
        </p:sp>
        <p:sp>
          <p:nvSpPr>
            <p:cNvPr id="23" name="TextBox 22">
              <a:extLst>
                <a:ext uri="{FF2B5EF4-FFF2-40B4-BE49-F238E27FC236}">
                  <a16:creationId xmlns:a16="http://schemas.microsoft.com/office/drawing/2014/main" id="{7AE09B7B-BE4C-4A56-A0C5-BA1CD812479A}"/>
                </a:ext>
              </a:extLst>
            </p:cNvPr>
            <p:cNvSpPr txBox="1"/>
            <p:nvPr/>
          </p:nvSpPr>
          <p:spPr>
            <a:xfrm>
              <a:off x="5830462" y="4610288"/>
              <a:ext cx="1943885" cy="604909"/>
            </a:xfrm>
            <a:prstGeom prst="rect">
              <a:avLst/>
            </a:prstGeom>
            <a:noFill/>
          </p:spPr>
          <p:txBody>
            <a:bodyPr wrap="square" rtlCol="0">
              <a:spAutoFit/>
            </a:bodyPr>
            <a:lstStyle/>
            <a:p>
              <a:pPr algn="ctr">
                <a:lnSpc>
                  <a:spcPts val="1300"/>
                </a:lnSpc>
                <a:spcAft>
                  <a:spcPts val="600"/>
                </a:spcAft>
              </a:pPr>
              <a:r>
                <a:rPr lang="en-US" sz="1600" dirty="0"/>
                <a:t>Test final model on image resolution – time step relation</a:t>
              </a:r>
            </a:p>
          </p:txBody>
        </p:sp>
      </p:grpSp>
      <p:sp>
        <p:nvSpPr>
          <p:cNvPr id="4" name="Vrije vorm 3">
            <a:extLst>
              <a:ext uri="{FF2B5EF4-FFF2-40B4-BE49-F238E27FC236}">
                <a16:creationId xmlns:a16="http://schemas.microsoft.com/office/drawing/2014/main" id="{B87395A8-072B-504E-950E-4C085F1AC20D}"/>
              </a:ext>
            </a:extLst>
          </p:cNvPr>
          <p:cNvSpPr/>
          <p:nvPr/>
        </p:nvSpPr>
        <p:spPr>
          <a:xfrm>
            <a:off x="3271525" y="4070930"/>
            <a:ext cx="5657850" cy="257192"/>
          </a:xfrm>
          <a:custGeom>
            <a:avLst/>
            <a:gdLst>
              <a:gd name="connsiteX0" fmla="*/ 0 w 5657850"/>
              <a:gd name="connsiteY0" fmla="*/ 0 h 257192"/>
              <a:gd name="connsiteX1" fmla="*/ 1428750 w 5657850"/>
              <a:gd name="connsiteY1" fmla="*/ 257175 h 257192"/>
              <a:gd name="connsiteX2" fmla="*/ 2843213 w 5657850"/>
              <a:gd name="connsiteY2" fmla="*/ 14288 h 257192"/>
              <a:gd name="connsiteX3" fmla="*/ 4243388 w 5657850"/>
              <a:gd name="connsiteY3" fmla="*/ 242888 h 257192"/>
              <a:gd name="connsiteX4" fmla="*/ 5657850 w 5657850"/>
              <a:gd name="connsiteY4" fmla="*/ 14288 h 257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7850" h="257192">
                <a:moveTo>
                  <a:pt x="0" y="0"/>
                </a:moveTo>
                <a:cubicBezTo>
                  <a:pt x="477440" y="127397"/>
                  <a:pt x="954881" y="254794"/>
                  <a:pt x="1428750" y="257175"/>
                </a:cubicBezTo>
                <a:cubicBezTo>
                  <a:pt x="1902619" y="259556"/>
                  <a:pt x="2374107" y="16669"/>
                  <a:pt x="2843213" y="14288"/>
                </a:cubicBezTo>
                <a:cubicBezTo>
                  <a:pt x="3312319" y="11907"/>
                  <a:pt x="3774282" y="242888"/>
                  <a:pt x="4243388" y="242888"/>
                </a:cubicBezTo>
                <a:cubicBezTo>
                  <a:pt x="4712494" y="242888"/>
                  <a:pt x="5185172" y="128588"/>
                  <a:pt x="5657850" y="14288"/>
                </a:cubicBezTo>
              </a:path>
            </a:pathLst>
          </a:cu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ep 4">
            <a:extLst>
              <a:ext uri="{FF2B5EF4-FFF2-40B4-BE49-F238E27FC236}">
                <a16:creationId xmlns:a16="http://schemas.microsoft.com/office/drawing/2014/main" id="{41E9EF4C-FAD0-8941-9CA3-CE366499E236}"/>
              </a:ext>
            </a:extLst>
          </p:cNvPr>
          <p:cNvGrpSpPr/>
          <p:nvPr/>
        </p:nvGrpSpPr>
        <p:grpSpPr>
          <a:xfrm>
            <a:off x="3840632" y="2495271"/>
            <a:ext cx="4769968" cy="771246"/>
            <a:chOff x="1712107" y="2110516"/>
            <a:chExt cx="4769968" cy="771246"/>
          </a:xfrm>
        </p:grpSpPr>
        <p:grpSp>
          <p:nvGrpSpPr>
            <p:cNvPr id="9232" name="Group 9231">
              <a:extLst>
                <a:ext uri="{FF2B5EF4-FFF2-40B4-BE49-F238E27FC236}">
                  <a16:creationId xmlns:a16="http://schemas.microsoft.com/office/drawing/2014/main" id="{82ECC73B-6936-492F-B5F0-B5A795FDC375}"/>
                </a:ext>
              </a:extLst>
            </p:cNvPr>
            <p:cNvGrpSpPr/>
            <p:nvPr/>
          </p:nvGrpSpPr>
          <p:grpSpPr>
            <a:xfrm>
              <a:off x="1712107" y="2110516"/>
              <a:ext cx="4589472" cy="771246"/>
              <a:chOff x="1712107" y="1768435"/>
              <a:chExt cx="4589472" cy="771246"/>
            </a:xfrm>
          </p:grpSpPr>
          <p:sp>
            <p:nvSpPr>
              <p:cNvPr id="12" name="TextBox 11">
                <a:extLst>
                  <a:ext uri="{FF2B5EF4-FFF2-40B4-BE49-F238E27FC236}">
                    <a16:creationId xmlns:a16="http://schemas.microsoft.com/office/drawing/2014/main" id="{52F7DE99-0D73-4B72-BC43-F027E2B3B021}"/>
                  </a:ext>
                </a:extLst>
              </p:cNvPr>
              <p:cNvSpPr txBox="1"/>
              <p:nvPr/>
            </p:nvSpPr>
            <p:spPr>
              <a:xfrm>
                <a:off x="1712107" y="2101419"/>
                <a:ext cx="1720061" cy="438262"/>
              </a:xfrm>
              <a:prstGeom prst="rect">
                <a:avLst/>
              </a:prstGeom>
              <a:noFill/>
            </p:spPr>
            <p:txBody>
              <a:bodyPr wrap="square" rtlCol="0">
                <a:spAutoFit/>
              </a:bodyPr>
              <a:lstStyle/>
              <a:p>
                <a:pPr algn="ctr">
                  <a:lnSpc>
                    <a:spcPts val="1300"/>
                  </a:lnSpc>
                  <a:spcAft>
                    <a:spcPts val="600"/>
                  </a:spcAft>
                </a:pPr>
                <a:r>
                  <a:rPr lang="en-US" sz="1600" dirty="0"/>
                  <a:t>Train network for each ‘scenario’</a:t>
                </a:r>
              </a:p>
            </p:txBody>
          </p:sp>
          <p:sp>
            <p:nvSpPr>
              <p:cNvPr id="20" name="TextBox 19">
                <a:extLst>
                  <a:ext uri="{FF2B5EF4-FFF2-40B4-BE49-F238E27FC236}">
                    <a16:creationId xmlns:a16="http://schemas.microsoft.com/office/drawing/2014/main" id="{5557128E-A11D-4FFB-AFB8-3863798FB67C}"/>
                  </a:ext>
                </a:extLst>
              </p:cNvPr>
              <p:cNvSpPr txBox="1"/>
              <p:nvPr/>
            </p:nvSpPr>
            <p:spPr>
              <a:xfrm>
                <a:off x="4483053" y="1768435"/>
                <a:ext cx="1818526" cy="240130"/>
              </a:xfrm>
              <a:prstGeom prst="rect">
                <a:avLst/>
              </a:prstGeom>
              <a:noFill/>
            </p:spPr>
            <p:txBody>
              <a:bodyPr wrap="square" rtlCol="0">
                <a:spAutoFit/>
              </a:bodyPr>
              <a:lstStyle/>
              <a:p>
                <a:pPr algn="ctr">
                  <a:lnSpc>
                    <a:spcPts val="1300"/>
                  </a:lnSpc>
                  <a:spcAft>
                    <a:spcPts val="600"/>
                  </a:spcAft>
                </a:pPr>
                <a:endParaRPr lang="en-US" sz="800" dirty="0">
                  <a:latin typeface="Century Gothic" panose="020B0502020202020204" pitchFamily="34" charset="0"/>
                </a:endParaRPr>
              </a:p>
            </p:txBody>
          </p:sp>
        </p:grpSp>
        <p:sp>
          <p:nvSpPr>
            <p:cNvPr id="54" name="TextBox 11">
              <a:extLst>
                <a:ext uri="{FF2B5EF4-FFF2-40B4-BE49-F238E27FC236}">
                  <a16:creationId xmlns:a16="http://schemas.microsoft.com/office/drawing/2014/main" id="{D77D2F3B-F9EE-C44B-ADE9-2D525DF95FD5}"/>
                </a:ext>
              </a:extLst>
            </p:cNvPr>
            <p:cNvSpPr txBox="1"/>
            <p:nvPr/>
          </p:nvSpPr>
          <p:spPr>
            <a:xfrm>
              <a:off x="4202987" y="2271908"/>
              <a:ext cx="2279088" cy="604974"/>
            </a:xfrm>
            <a:prstGeom prst="rect">
              <a:avLst/>
            </a:prstGeom>
            <a:noFill/>
          </p:spPr>
          <p:txBody>
            <a:bodyPr wrap="square" rtlCol="0">
              <a:spAutoFit/>
            </a:bodyPr>
            <a:lstStyle/>
            <a:p>
              <a:pPr algn="ctr">
                <a:lnSpc>
                  <a:spcPts val="1300"/>
                </a:lnSpc>
                <a:spcAft>
                  <a:spcPts val="600"/>
                </a:spcAft>
              </a:pPr>
              <a:r>
                <a:rPr lang="en-US" sz="1600" dirty="0"/>
                <a:t>Try to combine models or train new model for all scenario’s? </a:t>
              </a:r>
            </a:p>
          </p:txBody>
        </p:sp>
      </p:grpSp>
      <p:sp>
        <p:nvSpPr>
          <p:cNvPr id="38" name="Oval 37">
            <a:extLst>
              <a:ext uri="{FF2B5EF4-FFF2-40B4-BE49-F238E27FC236}">
                <a16:creationId xmlns:a16="http://schemas.microsoft.com/office/drawing/2014/main" id="{7064645C-D897-4BB3-A6A1-C2AB89A1CE2A}"/>
              </a:ext>
            </a:extLst>
          </p:cNvPr>
          <p:cNvSpPr/>
          <p:nvPr/>
        </p:nvSpPr>
        <p:spPr>
          <a:xfrm>
            <a:off x="3228468" y="4021422"/>
            <a:ext cx="124214" cy="124214"/>
          </a:xfrm>
          <a:prstGeom prst="ellipse">
            <a:avLst/>
          </a:prstGeom>
          <a:solidFill>
            <a:srgbClr val="8796AF"/>
          </a:solidFill>
          <a:ln w="38100">
            <a:solidFill>
              <a:srgbClr val="EDF0F3"/>
            </a:solidFill>
            <a:miter lim="400000"/>
          </a:ln>
          <a:effectLst>
            <a:outerShdw blurRad="25400" dist="12700" dir="1800000" sx="102000" sy="102000" algn="ctr" rotWithShape="0">
              <a:prstClr val="black">
                <a:alpha val="25000"/>
              </a:prstClr>
            </a:outerShdw>
          </a:effectLst>
        </p:spPr>
        <p:txBody>
          <a:bodyPr lIns="50800" tIns="0" rIns="50800" bIns="0" anchor="ctr"/>
          <a:lstStyle/>
          <a:p>
            <a:pPr algn="ctr"/>
            <a:endParaRPr lang="en-US" sz="900">
              <a:solidFill>
                <a:schemeClr val="bg1"/>
              </a:solidFill>
              <a:latin typeface="Century Gothic" panose="020B0502020202020204" pitchFamily="34" charset="0"/>
            </a:endParaRPr>
          </a:p>
        </p:txBody>
      </p:sp>
      <p:sp>
        <p:nvSpPr>
          <p:cNvPr id="44" name="Oval 43">
            <a:extLst>
              <a:ext uri="{FF2B5EF4-FFF2-40B4-BE49-F238E27FC236}">
                <a16:creationId xmlns:a16="http://schemas.microsoft.com/office/drawing/2014/main" id="{491AD344-A346-4DEE-9DD0-6C9961EE3960}"/>
              </a:ext>
            </a:extLst>
          </p:cNvPr>
          <p:cNvSpPr/>
          <p:nvPr/>
        </p:nvSpPr>
        <p:spPr>
          <a:xfrm flipV="1">
            <a:off x="4638557" y="4240080"/>
            <a:ext cx="124214" cy="124214"/>
          </a:xfrm>
          <a:prstGeom prst="ellipse">
            <a:avLst/>
          </a:prstGeom>
          <a:solidFill>
            <a:srgbClr val="8796AF"/>
          </a:solidFill>
          <a:ln w="38100">
            <a:solidFill>
              <a:srgbClr val="EDF0F3"/>
            </a:solidFill>
            <a:miter lim="400000"/>
          </a:ln>
          <a:effectLst>
            <a:outerShdw blurRad="25400" dist="12700" dir="1800000" sx="102000" sy="102000" algn="ctr" rotWithShape="0">
              <a:prstClr val="black">
                <a:alpha val="25000"/>
              </a:prstClr>
            </a:outerShdw>
          </a:effectLst>
        </p:spPr>
        <p:txBody>
          <a:bodyPr lIns="50800" tIns="0" rIns="50800" bIns="0" anchor="ctr"/>
          <a:lstStyle/>
          <a:p>
            <a:pPr algn="ctr"/>
            <a:endParaRPr lang="en-US" sz="900">
              <a:solidFill>
                <a:schemeClr val="bg1"/>
              </a:solidFill>
              <a:latin typeface="Century Gothic" panose="020B0502020202020204" pitchFamily="34" charset="0"/>
            </a:endParaRPr>
          </a:p>
        </p:txBody>
      </p:sp>
      <p:sp>
        <p:nvSpPr>
          <p:cNvPr id="47" name="Oval 46">
            <a:extLst>
              <a:ext uri="{FF2B5EF4-FFF2-40B4-BE49-F238E27FC236}">
                <a16:creationId xmlns:a16="http://schemas.microsoft.com/office/drawing/2014/main" id="{635F5DDD-86B5-4DF0-A7DE-D0F321272A5C}"/>
              </a:ext>
            </a:extLst>
          </p:cNvPr>
          <p:cNvSpPr/>
          <p:nvPr/>
        </p:nvSpPr>
        <p:spPr>
          <a:xfrm>
            <a:off x="6048646" y="4021422"/>
            <a:ext cx="124214" cy="124214"/>
          </a:xfrm>
          <a:prstGeom prst="ellipse">
            <a:avLst/>
          </a:prstGeom>
          <a:solidFill>
            <a:srgbClr val="8796AF"/>
          </a:solidFill>
          <a:ln w="38100">
            <a:solidFill>
              <a:srgbClr val="EDF0F3"/>
            </a:solidFill>
            <a:miter lim="400000"/>
          </a:ln>
          <a:effectLst>
            <a:outerShdw blurRad="25400" dist="12700" dir="1800000" sx="102000" sy="102000" algn="ctr" rotWithShape="0">
              <a:prstClr val="black">
                <a:alpha val="25000"/>
              </a:prstClr>
            </a:outerShdw>
          </a:effectLst>
        </p:spPr>
        <p:txBody>
          <a:bodyPr lIns="50800" tIns="0" rIns="50800" bIns="0" anchor="ctr"/>
          <a:lstStyle/>
          <a:p>
            <a:pPr algn="ctr"/>
            <a:endParaRPr lang="en-US" sz="900">
              <a:solidFill>
                <a:schemeClr val="bg1"/>
              </a:solidFill>
              <a:latin typeface="Century Gothic" panose="020B0502020202020204" pitchFamily="34" charset="0"/>
            </a:endParaRPr>
          </a:p>
        </p:txBody>
      </p:sp>
      <p:sp>
        <p:nvSpPr>
          <p:cNvPr id="50" name="Oval 49">
            <a:extLst>
              <a:ext uri="{FF2B5EF4-FFF2-40B4-BE49-F238E27FC236}">
                <a16:creationId xmlns:a16="http://schemas.microsoft.com/office/drawing/2014/main" id="{41AC607B-BD47-4D6A-8E14-2099A46C6558}"/>
              </a:ext>
            </a:extLst>
          </p:cNvPr>
          <p:cNvSpPr/>
          <p:nvPr/>
        </p:nvSpPr>
        <p:spPr>
          <a:xfrm flipV="1">
            <a:off x="7458735" y="4240080"/>
            <a:ext cx="124214" cy="124214"/>
          </a:xfrm>
          <a:prstGeom prst="ellipse">
            <a:avLst/>
          </a:prstGeom>
          <a:solidFill>
            <a:srgbClr val="8796AF"/>
          </a:solidFill>
          <a:ln w="38100">
            <a:solidFill>
              <a:srgbClr val="EDF0F3"/>
            </a:solidFill>
            <a:miter lim="400000"/>
          </a:ln>
          <a:effectLst>
            <a:outerShdw blurRad="25400" dist="12700" dir="1800000" sx="102000" sy="102000" algn="ctr" rotWithShape="0">
              <a:prstClr val="black">
                <a:alpha val="25000"/>
              </a:prstClr>
            </a:outerShdw>
          </a:effectLst>
        </p:spPr>
        <p:txBody>
          <a:bodyPr lIns="50800" tIns="0" rIns="50800" bIns="0" anchor="ctr"/>
          <a:lstStyle/>
          <a:p>
            <a:pPr algn="ctr"/>
            <a:endParaRPr lang="en-US" sz="900">
              <a:solidFill>
                <a:schemeClr val="bg1"/>
              </a:solidFill>
              <a:latin typeface="Century Gothic" panose="020B0502020202020204" pitchFamily="34" charset="0"/>
            </a:endParaRPr>
          </a:p>
        </p:txBody>
      </p:sp>
      <p:sp>
        <p:nvSpPr>
          <p:cNvPr id="53" name="Oval 52">
            <a:extLst>
              <a:ext uri="{FF2B5EF4-FFF2-40B4-BE49-F238E27FC236}">
                <a16:creationId xmlns:a16="http://schemas.microsoft.com/office/drawing/2014/main" id="{2B848CF7-3C51-442F-835F-87E82DD80B3E}"/>
              </a:ext>
            </a:extLst>
          </p:cNvPr>
          <p:cNvSpPr/>
          <p:nvPr/>
        </p:nvSpPr>
        <p:spPr>
          <a:xfrm>
            <a:off x="8868824" y="4021422"/>
            <a:ext cx="124214" cy="124214"/>
          </a:xfrm>
          <a:prstGeom prst="ellipse">
            <a:avLst/>
          </a:prstGeom>
          <a:solidFill>
            <a:srgbClr val="8796AF"/>
          </a:solidFill>
          <a:ln w="38100">
            <a:solidFill>
              <a:srgbClr val="EDF0F3"/>
            </a:solidFill>
            <a:miter lim="400000"/>
          </a:ln>
          <a:effectLst>
            <a:outerShdw blurRad="25400" dist="12700" dir="1800000" sx="102000" sy="102000" algn="ctr" rotWithShape="0">
              <a:prstClr val="black">
                <a:alpha val="25000"/>
              </a:prstClr>
            </a:outerShdw>
          </a:effectLst>
        </p:spPr>
        <p:txBody>
          <a:bodyPr lIns="50800" tIns="0" rIns="50800" bIns="0" anchor="ctr"/>
          <a:lstStyle/>
          <a:p>
            <a:pPr algn="ctr"/>
            <a:endParaRPr lang="en-US" sz="900">
              <a:solidFill>
                <a:schemeClr val="bg1"/>
              </a:solidFill>
              <a:latin typeface="Century Gothic" panose="020B0502020202020204" pitchFamily="34" charset="0"/>
            </a:endParaRPr>
          </a:p>
        </p:txBody>
      </p:sp>
      <p:grpSp>
        <p:nvGrpSpPr>
          <p:cNvPr id="60" name="Groep 59">
            <a:extLst>
              <a:ext uri="{FF2B5EF4-FFF2-40B4-BE49-F238E27FC236}">
                <a16:creationId xmlns:a16="http://schemas.microsoft.com/office/drawing/2014/main" id="{86F2FFEA-9D60-E74F-B1C1-2B3E4925C21C}"/>
              </a:ext>
            </a:extLst>
          </p:cNvPr>
          <p:cNvGrpSpPr/>
          <p:nvPr/>
        </p:nvGrpSpPr>
        <p:grpSpPr>
          <a:xfrm>
            <a:off x="237784" y="650004"/>
            <a:ext cx="799528" cy="6308000"/>
            <a:chOff x="979154" y="650004"/>
            <a:chExt cx="799528" cy="6308000"/>
          </a:xfrm>
        </p:grpSpPr>
        <p:grpSp>
          <p:nvGrpSpPr>
            <p:cNvPr id="63" name="Groep 62">
              <a:extLst>
                <a:ext uri="{FF2B5EF4-FFF2-40B4-BE49-F238E27FC236}">
                  <a16:creationId xmlns:a16="http://schemas.microsoft.com/office/drawing/2014/main" id="{7C2F1E17-966F-2642-BF21-90A22B267DD3}"/>
                </a:ext>
              </a:extLst>
            </p:cNvPr>
            <p:cNvGrpSpPr/>
            <p:nvPr/>
          </p:nvGrpSpPr>
          <p:grpSpPr>
            <a:xfrm>
              <a:off x="981259" y="1889473"/>
              <a:ext cx="795318" cy="1261125"/>
              <a:chOff x="269499" y="1470709"/>
              <a:chExt cx="795318" cy="1261125"/>
            </a:xfrm>
          </p:grpSpPr>
          <p:sp>
            <p:nvSpPr>
              <p:cNvPr id="82" name="Oval 18">
                <a:extLst>
                  <a:ext uri="{FF2B5EF4-FFF2-40B4-BE49-F238E27FC236}">
                    <a16:creationId xmlns:a16="http://schemas.microsoft.com/office/drawing/2014/main" id="{FBA19CF3-42A9-7645-8F18-25C111BE8AAF}"/>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83" name="Straight Connector 89">
                <a:extLst>
                  <a:ext uri="{FF2B5EF4-FFF2-40B4-BE49-F238E27FC236}">
                    <a16:creationId xmlns:a16="http://schemas.microsoft.com/office/drawing/2014/main" id="{76E23DF9-7591-7444-8EC0-48BF7652AD18}"/>
                  </a:ext>
                </a:extLst>
              </p:cNvPr>
              <p:cNvCxnSpPr>
                <a:cxnSpLocks/>
                <a:stCxn id="82" idx="4"/>
                <a:endCxn id="80"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4" name="Groep 63">
              <a:extLst>
                <a:ext uri="{FF2B5EF4-FFF2-40B4-BE49-F238E27FC236}">
                  <a16:creationId xmlns:a16="http://schemas.microsoft.com/office/drawing/2014/main" id="{76A4D948-25E6-434F-B50A-C33A0A562327}"/>
                </a:ext>
              </a:extLst>
            </p:cNvPr>
            <p:cNvGrpSpPr/>
            <p:nvPr/>
          </p:nvGrpSpPr>
          <p:grpSpPr>
            <a:xfrm>
              <a:off x="979154" y="3150598"/>
              <a:ext cx="795318" cy="1226838"/>
              <a:chOff x="267394" y="2731834"/>
              <a:chExt cx="795318" cy="1226838"/>
            </a:xfrm>
          </p:grpSpPr>
          <p:sp>
            <p:nvSpPr>
              <p:cNvPr id="80" name="Oval 17">
                <a:extLst>
                  <a:ext uri="{FF2B5EF4-FFF2-40B4-BE49-F238E27FC236}">
                    <a16:creationId xmlns:a16="http://schemas.microsoft.com/office/drawing/2014/main" id="{25F5DE9E-E703-3C49-9A40-2A84D74C9A2F}"/>
                  </a:ext>
                </a:extLst>
              </p:cNvPr>
              <p:cNvSpPr>
                <a:spLocks noChangeArrowheads="1"/>
              </p:cNvSpPr>
              <p:nvPr/>
            </p:nvSpPr>
            <p:spPr bwMode="auto">
              <a:xfrm>
                <a:off x="267394" y="2731834"/>
                <a:ext cx="795318" cy="799524"/>
              </a:xfrm>
              <a:prstGeom prst="ellipse">
                <a:avLst/>
              </a:prstGeom>
              <a:solidFill>
                <a:srgbClr val="27CED7">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81" name="Straight Connector 92">
                <a:extLst>
                  <a:ext uri="{FF2B5EF4-FFF2-40B4-BE49-F238E27FC236}">
                    <a16:creationId xmlns:a16="http://schemas.microsoft.com/office/drawing/2014/main" id="{BA942E46-6A99-0949-9D46-60405287F136}"/>
                  </a:ext>
                </a:extLst>
              </p:cNvPr>
              <p:cNvCxnSpPr>
                <a:cxnSpLocks/>
                <a:stCxn id="80" idx="4"/>
                <a:endCxn id="74"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74">
              <a:extLst>
                <a:ext uri="{FF2B5EF4-FFF2-40B4-BE49-F238E27FC236}">
                  <a16:creationId xmlns:a16="http://schemas.microsoft.com/office/drawing/2014/main" id="{A56A4B56-65E1-664E-8D79-A6E3A4DDD1B7}"/>
                </a:ext>
              </a:extLst>
            </p:cNvPr>
            <p:cNvCxnSpPr>
              <a:cxnSpLocks/>
              <a:stCxn id="66" idx="4"/>
              <a:endCxn id="82"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6" name="Oval 14">
              <a:extLst>
                <a:ext uri="{FF2B5EF4-FFF2-40B4-BE49-F238E27FC236}">
                  <a16:creationId xmlns:a16="http://schemas.microsoft.com/office/drawing/2014/main" id="{D36C4547-30DA-8944-952A-A1BB34BD7E80}"/>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0">
              <a:extLst>
                <a:ext uri="{FF2B5EF4-FFF2-40B4-BE49-F238E27FC236}">
                  <a16:creationId xmlns:a16="http://schemas.microsoft.com/office/drawing/2014/main" id="{9DBEF243-5560-A841-B063-4709D1DFD322}"/>
                </a:ext>
              </a:extLst>
            </p:cNvPr>
            <p:cNvSpPr>
              <a:spLocks noChangeArrowheads="1"/>
            </p:cNvSpPr>
            <p:nvPr/>
          </p:nvSpPr>
          <p:spPr bwMode="auto">
            <a:xfrm>
              <a:off x="981259" y="5602172"/>
              <a:ext cx="795318" cy="799524"/>
            </a:xfrm>
            <a:prstGeom prst="ellipse">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69" name="Straight Connector 98">
              <a:extLst>
                <a:ext uri="{FF2B5EF4-FFF2-40B4-BE49-F238E27FC236}">
                  <a16:creationId xmlns:a16="http://schemas.microsoft.com/office/drawing/2014/main" id="{9CDDD481-0357-834E-ADE3-4AA151DF17D9}"/>
                </a:ext>
              </a:extLst>
            </p:cNvPr>
            <p:cNvCxnSpPr>
              <a:cxnSpLocks/>
              <a:stCxn id="68"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3" name="Groep 72">
              <a:extLst>
                <a:ext uri="{FF2B5EF4-FFF2-40B4-BE49-F238E27FC236}">
                  <a16:creationId xmlns:a16="http://schemas.microsoft.com/office/drawing/2014/main" id="{7943EB2B-60EA-5E4A-87AA-4A2B3A5DB2C3}"/>
                </a:ext>
              </a:extLst>
            </p:cNvPr>
            <p:cNvGrpSpPr/>
            <p:nvPr/>
          </p:nvGrpSpPr>
          <p:grpSpPr>
            <a:xfrm>
              <a:off x="979155" y="4377436"/>
              <a:ext cx="797422" cy="1224736"/>
              <a:chOff x="267395" y="3958672"/>
              <a:chExt cx="797422" cy="1224736"/>
            </a:xfrm>
          </p:grpSpPr>
          <p:sp>
            <p:nvSpPr>
              <p:cNvPr id="74" name="Oval 16">
                <a:extLst>
                  <a:ext uri="{FF2B5EF4-FFF2-40B4-BE49-F238E27FC236}">
                    <a16:creationId xmlns:a16="http://schemas.microsoft.com/office/drawing/2014/main" id="{27C23045-A41C-F440-9527-47B7E5BD0598}"/>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9" name="Straight Connector 95">
                <a:extLst>
                  <a:ext uri="{FF2B5EF4-FFF2-40B4-BE49-F238E27FC236}">
                    <a16:creationId xmlns:a16="http://schemas.microsoft.com/office/drawing/2014/main" id="{A9986FDC-E599-C546-B150-7A4B9B929955}"/>
                  </a:ext>
                </a:extLst>
              </p:cNvPr>
              <p:cNvCxnSpPr>
                <a:cxnSpLocks/>
                <a:stCxn id="74" idx="4"/>
                <a:endCxn id="68"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84" name="Groep 83">
            <a:extLst>
              <a:ext uri="{FF2B5EF4-FFF2-40B4-BE49-F238E27FC236}">
                <a16:creationId xmlns:a16="http://schemas.microsoft.com/office/drawing/2014/main" id="{AFFC059A-4A39-1E46-855D-B8F52E6AADE2}"/>
              </a:ext>
            </a:extLst>
          </p:cNvPr>
          <p:cNvGrpSpPr/>
          <p:nvPr/>
        </p:nvGrpSpPr>
        <p:grpSpPr>
          <a:xfrm>
            <a:off x="280602" y="754354"/>
            <a:ext cx="687770" cy="5547526"/>
            <a:chOff x="280602" y="754354"/>
            <a:chExt cx="687770" cy="5547526"/>
          </a:xfrm>
        </p:grpSpPr>
        <p:pic>
          <p:nvPicPr>
            <p:cNvPr id="85" name="Afbeelding 84">
              <a:extLst>
                <a:ext uri="{FF2B5EF4-FFF2-40B4-BE49-F238E27FC236}">
                  <a16:creationId xmlns:a16="http://schemas.microsoft.com/office/drawing/2014/main" id="{0B92B153-0861-E24B-BD1D-0FD94E2F8A08}"/>
                </a:ext>
              </a:extLst>
            </p:cNvPr>
            <p:cNvPicPr>
              <a:picLocks noChangeAspect="1"/>
            </p:cNvPicPr>
            <p:nvPr/>
          </p:nvPicPr>
          <p:blipFill>
            <a:blip r:embed="rId3"/>
            <a:stretch>
              <a:fillRect/>
            </a:stretch>
          </p:blipFill>
          <p:spPr>
            <a:xfrm>
              <a:off x="308158" y="754354"/>
              <a:ext cx="642960" cy="642960"/>
            </a:xfrm>
            <a:prstGeom prst="rect">
              <a:avLst/>
            </a:prstGeom>
          </p:spPr>
        </p:pic>
        <p:pic>
          <p:nvPicPr>
            <p:cNvPr id="86" name="Afbeelding 85">
              <a:extLst>
                <a:ext uri="{FF2B5EF4-FFF2-40B4-BE49-F238E27FC236}">
                  <a16:creationId xmlns:a16="http://schemas.microsoft.com/office/drawing/2014/main" id="{145E14A5-D0F7-D449-ABA5-A7B070C24298}"/>
                </a:ext>
              </a:extLst>
            </p:cNvPr>
            <p:cNvPicPr>
              <a:picLocks noChangeAspect="1"/>
            </p:cNvPicPr>
            <p:nvPr/>
          </p:nvPicPr>
          <p:blipFill>
            <a:blip r:embed="rId4"/>
            <a:stretch>
              <a:fillRect/>
            </a:stretch>
          </p:blipFill>
          <p:spPr>
            <a:xfrm>
              <a:off x="373200" y="3280176"/>
              <a:ext cx="536291" cy="536291"/>
            </a:xfrm>
            <a:prstGeom prst="rect">
              <a:avLst/>
            </a:prstGeom>
          </p:spPr>
        </p:pic>
        <p:pic>
          <p:nvPicPr>
            <p:cNvPr id="87" name="Afbeelding 86">
              <a:extLst>
                <a:ext uri="{FF2B5EF4-FFF2-40B4-BE49-F238E27FC236}">
                  <a16:creationId xmlns:a16="http://schemas.microsoft.com/office/drawing/2014/main" id="{A28FA322-093C-D54F-8797-6605FDC9C1CC}"/>
                </a:ext>
              </a:extLst>
            </p:cNvPr>
            <p:cNvPicPr>
              <a:picLocks noChangeAspect="1"/>
            </p:cNvPicPr>
            <p:nvPr/>
          </p:nvPicPr>
          <p:blipFill>
            <a:blip r:embed="rId5"/>
            <a:stretch>
              <a:fillRect/>
            </a:stretch>
          </p:blipFill>
          <p:spPr>
            <a:xfrm>
              <a:off x="345734" y="1935155"/>
              <a:ext cx="622638" cy="622638"/>
            </a:xfrm>
            <a:prstGeom prst="rect">
              <a:avLst/>
            </a:prstGeom>
          </p:spPr>
        </p:pic>
        <p:pic>
          <p:nvPicPr>
            <p:cNvPr id="88" name="Afbeelding 87">
              <a:extLst>
                <a:ext uri="{FF2B5EF4-FFF2-40B4-BE49-F238E27FC236}">
                  <a16:creationId xmlns:a16="http://schemas.microsoft.com/office/drawing/2014/main" id="{C0928666-D95E-5640-9C78-4A482DD70514}"/>
                </a:ext>
              </a:extLst>
            </p:cNvPr>
            <p:cNvPicPr>
              <a:picLocks noChangeAspect="1"/>
            </p:cNvPicPr>
            <p:nvPr/>
          </p:nvPicPr>
          <p:blipFill>
            <a:blip r:embed="rId6"/>
            <a:stretch>
              <a:fillRect/>
            </a:stretch>
          </p:blipFill>
          <p:spPr>
            <a:xfrm>
              <a:off x="280602" y="5672991"/>
              <a:ext cx="628889" cy="628889"/>
            </a:xfrm>
            <a:prstGeom prst="rect">
              <a:avLst/>
            </a:prstGeom>
          </p:spPr>
        </p:pic>
      </p:grpSp>
      <p:pic>
        <p:nvPicPr>
          <p:cNvPr id="89" name="Tijdelijke aanduiding voor inhoud 52">
            <a:extLst>
              <a:ext uri="{FF2B5EF4-FFF2-40B4-BE49-F238E27FC236}">
                <a16:creationId xmlns:a16="http://schemas.microsoft.com/office/drawing/2014/main" id="{C1AB6926-9F9A-7647-88F3-64C7DB24D85A}"/>
              </a:ext>
            </a:extLst>
          </p:cNvPr>
          <p:cNvPicPr>
            <a:picLocks noChangeAspect="1"/>
          </p:cNvPicPr>
          <p:nvPr/>
        </p:nvPicPr>
        <p:blipFill>
          <a:blip r:embed="rId7"/>
          <a:stretch>
            <a:fillRect/>
          </a:stretch>
        </p:blipFill>
        <p:spPr>
          <a:xfrm>
            <a:off x="313797" y="4452939"/>
            <a:ext cx="631682" cy="631682"/>
          </a:xfrm>
          <a:prstGeom prst="rect">
            <a:avLst/>
          </a:prstGeom>
        </p:spPr>
      </p:pic>
      <p:sp>
        <p:nvSpPr>
          <p:cNvPr id="90" name="Tijdelijke aanduiding voor dianummer 2">
            <a:extLst>
              <a:ext uri="{FF2B5EF4-FFF2-40B4-BE49-F238E27FC236}">
                <a16:creationId xmlns:a16="http://schemas.microsoft.com/office/drawing/2014/main" id="{C3B26059-2189-8445-82C2-BDC0886FDC30}"/>
              </a:ext>
            </a:extLst>
          </p:cNvPr>
          <p:cNvSpPr>
            <a:spLocks noGrp="1"/>
          </p:cNvSpPr>
          <p:nvPr>
            <p:ph type="sldNum" sz="quarter" idx="12"/>
          </p:nvPr>
        </p:nvSpPr>
        <p:spPr>
          <a:xfrm>
            <a:off x="8610600" y="6356350"/>
            <a:ext cx="2743200" cy="365125"/>
          </a:xfrm>
        </p:spPr>
        <p:txBody>
          <a:bodyPr/>
          <a:lstStyle/>
          <a:p>
            <a:fld id="{DF317A44-DE73-B645-8691-78C506CDB346}" type="slidenum">
              <a:rPr lang="nl-NL" smtClean="0"/>
              <a:t>14</a:t>
            </a:fld>
            <a:endParaRPr lang="nl-NL" dirty="0"/>
          </a:p>
        </p:txBody>
      </p:sp>
      <p:sp>
        <p:nvSpPr>
          <p:cNvPr id="95" name="Titel 1">
            <a:extLst>
              <a:ext uri="{FF2B5EF4-FFF2-40B4-BE49-F238E27FC236}">
                <a16:creationId xmlns:a16="http://schemas.microsoft.com/office/drawing/2014/main" id="{2F97848C-04B4-C046-B202-3A6D96C7DBD4}"/>
              </a:ext>
            </a:extLst>
          </p:cNvPr>
          <p:cNvSpPr txBox="1">
            <a:spLocks/>
          </p:cNvSpPr>
          <p:nvPr/>
        </p:nvSpPr>
        <p:spPr>
          <a:xfrm>
            <a:off x="1343822" y="365125"/>
            <a:ext cx="10011566" cy="128386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nl-NL" sz="4400" dirty="0" err="1"/>
              <a:t>Methodology</a:t>
            </a:r>
            <a:endParaRPr lang="nl-NL" sz="4400" dirty="0"/>
          </a:p>
        </p:txBody>
      </p:sp>
      <p:sp>
        <p:nvSpPr>
          <p:cNvPr id="96" name="Tijdelijke aanduiding voor tekst 3">
            <a:extLst>
              <a:ext uri="{FF2B5EF4-FFF2-40B4-BE49-F238E27FC236}">
                <a16:creationId xmlns:a16="http://schemas.microsoft.com/office/drawing/2014/main" id="{84578C4A-7EBF-3A48-A5B6-9750115A7FFD}"/>
              </a:ext>
            </a:extLst>
          </p:cNvPr>
          <p:cNvSpPr txBox="1">
            <a:spLocks/>
          </p:cNvSpPr>
          <p:nvPr/>
        </p:nvSpPr>
        <p:spPr>
          <a:xfrm>
            <a:off x="1343822" y="1514476"/>
            <a:ext cx="10008389" cy="4420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NL" i="1" dirty="0" err="1"/>
              <a:t>Future</a:t>
            </a:r>
            <a:r>
              <a:rPr lang="nl-NL" i="1" dirty="0"/>
              <a:t> steps</a:t>
            </a:r>
          </a:p>
        </p:txBody>
      </p:sp>
    </p:spTree>
    <p:extLst>
      <p:ext uri="{BB962C8B-B14F-4D97-AF65-F5344CB8AC3E}">
        <p14:creationId xmlns:p14="http://schemas.microsoft.com/office/powerpoint/2010/main" val="20469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par>
                                <p:cTn id="11" presetID="20"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wedge">
                                      <p:cBhvr>
                                        <p:cTn id="13" dur="500"/>
                                        <p:tgtEl>
                                          <p:spTgt spid="142"/>
                                        </p:tgtEl>
                                      </p:cBhvr>
                                    </p:animEffect>
                                  </p:childTnLst>
                                </p:cTn>
                              </p:par>
                              <p:par>
                                <p:cTn id="14" presetID="23" presetClass="entr" presetSubtype="16" fill="hold" grpId="0" nodeType="withEffect">
                                  <p:stCondLst>
                                    <p:cond delay="50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childTnLst>
                                </p:cTn>
                              </p:par>
                              <p:par>
                                <p:cTn id="18" presetID="17" presetClass="entr" presetSubtype="4" fill="hold" nodeType="withEffect">
                                  <p:stCondLst>
                                    <p:cond delay="50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ppt_h/2"/>
                                          </p:val>
                                        </p:tav>
                                        <p:tav tm="100000">
                                          <p:val>
                                            <p:strVal val="#ppt_y"/>
                                          </p:val>
                                        </p:tav>
                                      </p:tavLst>
                                    </p:anim>
                                    <p:anim calcmode="lin" valueType="num">
                                      <p:cBhvr>
                                        <p:cTn id="22" dur="500" fill="hold"/>
                                        <p:tgtEl>
                                          <p:spTgt spid="11"/>
                                        </p:tgtEl>
                                        <p:attrNameLst>
                                          <p:attrName>ppt_w</p:attrName>
                                        </p:attrNameLst>
                                      </p:cBhvr>
                                      <p:tavLst>
                                        <p:tav tm="0">
                                          <p:val>
                                            <p:strVal val="#ppt_w"/>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par>
                                <p:cTn id="24" presetID="20" presetClass="entr" presetSubtype="0" fill="hold" grpId="0" nodeType="withEffect">
                                  <p:stCondLst>
                                    <p:cond delay="1000"/>
                                  </p:stCondLst>
                                  <p:childTnLst>
                                    <p:set>
                                      <p:cBhvr>
                                        <p:cTn id="25" dur="1" fill="hold">
                                          <p:stCondLst>
                                            <p:cond delay="0"/>
                                          </p:stCondLst>
                                        </p:cTn>
                                        <p:tgtEl>
                                          <p:spTgt spid="141"/>
                                        </p:tgtEl>
                                        <p:attrNameLst>
                                          <p:attrName>style.visibility</p:attrName>
                                        </p:attrNameLst>
                                      </p:cBhvr>
                                      <p:to>
                                        <p:strVal val="visible"/>
                                      </p:to>
                                    </p:set>
                                    <p:animEffect transition="in" filter="wedge">
                                      <p:cBhvr>
                                        <p:cTn id="26" dur="500"/>
                                        <p:tgtEl>
                                          <p:spTgt spid="141"/>
                                        </p:tgtEl>
                                      </p:cBhvr>
                                    </p:animEffect>
                                  </p:childTnLst>
                                </p:cTn>
                              </p:par>
                              <p:par>
                                <p:cTn id="27" presetID="23" presetClass="entr" presetSubtype="16" fill="hold" grpId="0" nodeType="withEffect">
                                  <p:stCondLst>
                                    <p:cond delay="5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childTnLst>
                                </p:cTn>
                              </p:par>
                              <p:par>
                                <p:cTn id="31" presetID="17" presetClass="entr" presetSubtype="1" fill="hold" nodeType="withEffect">
                                  <p:stCondLst>
                                    <p:cond delay="100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ppt_x</p:attrName>
                                        </p:attrNameLst>
                                      </p:cBhvr>
                                      <p:tavLst>
                                        <p:tav tm="0">
                                          <p:val>
                                            <p:strVal val="#ppt_x"/>
                                          </p:val>
                                        </p:tav>
                                        <p:tav tm="100000">
                                          <p:val>
                                            <p:strVal val="#ppt_x"/>
                                          </p:val>
                                        </p:tav>
                                      </p:tavLst>
                                    </p:anim>
                                    <p:anim calcmode="lin" valueType="num">
                                      <p:cBhvr>
                                        <p:cTn id="34" dur="500" fill="hold"/>
                                        <p:tgtEl>
                                          <p:spTgt spid="13"/>
                                        </p:tgtEl>
                                        <p:attrNameLst>
                                          <p:attrName>ppt_y</p:attrName>
                                        </p:attrNameLst>
                                      </p:cBhvr>
                                      <p:tavLst>
                                        <p:tav tm="0">
                                          <p:val>
                                            <p:strVal val="#ppt_y-#ppt_h/2"/>
                                          </p:val>
                                        </p:tav>
                                        <p:tav tm="100000">
                                          <p:val>
                                            <p:strVal val="#ppt_y"/>
                                          </p:val>
                                        </p:tav>
                                      </p:tavLst>
                                    </p:anim>
                                    <p:anim calcmode="lin" valueType="num">
                                      <p:cBhvr>
                                        <p:cTn id="35" dur="500" fill="hold"/>
                                        <p:tgtEl>
                                          <p:spTgt spid="13"/>
                                        </p:tgtEl>
                                        <p:attrNameLst>
                                          <p:attrName>ppt_w</p:attrName>
                                        </p:attrNameLst>
                                      </p:cBhvr>
                                      <p:tavLst>
                                        <p:tav tm="0">
                                          <p:val>
                                            <p:strVal val="#ppt_w"/>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childTnLst>
                                </p:cTn>
                              </p:par>
                              <p:par>
                                <p:cTn id="37" presetID="20" presetClass="entr" presetSubtype="0" fill="hold" grpId="0" nodeType="withEffect">
                                  <p:stCondLst>
                                    <p:cond delay="1000"/>
                                  </p:stCondLst>
                                  <p:childTnLst>
                                    <p:set>
                                      <p:cBhvr>
                                        <p:cTn id="38" dur="1" fill="hold">
                                          <p:stCondLst>
                                            <p:cond delay="0"/>
                                          </p:stCondLst>
                                        </p:cTn>
                                        <p:tgtEl>
                                          <p:spTgt spid="135"/>
                                        </p:tgtEl>
                                        <p:attrNameLst>
                                          <p:attrName>style.visibility</p:attrName>
                                        </p:attrNameLst>
                                      </p:cBhvr>
                                      <p:to>
                                        <p:strVal val="visible"/>
                                      </p:to>
                                    </p:set>
                                    <p:animEffect transition="in" filter="wedge">
                                      <p:cBhvr>
                                        <p:cTn id="39" dur="500"/>
                                        <p:tgtEl>
                                          <p:spTgt spid="135"/>
                                        </p:tgtEl>
                                      </p:cBhvr>
                                    </p:animEffect>
                                  </p:childTnLst>
                                </p:cTn>
                              </p:par>
                              <p:par>
                                <p:cTn id="40" presetID="23" presetClass="entr" presetSubtype="16" fill="hold" grpId="0" nodeType="withEffect">
                                  <p:stCondLst>
                                    <p:cond delay="100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childTnLst>
                                </p:cTn>
                              </p:par>
                              <p:par>
                                <p:cTn id="44" presetID="17" presetClass="entr" presetSubtype="4" fill="hold" nodeType="withEffect">
                                  <p:stCondLst>
                                    <p:cond delay="150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ppt_h/2"/>
                                          </p:val>
                                        </p:tav>
                                        <p:tav tm="100000">
                                          <p:val>
                                            <p:strVal val="#ppt_y"/>
                                          </p:val>
                                        </p:tav>
                                      </p:tavLst>
                                    </p:anim>
                                    <p:anim calcmode="lin" valueType="num">
                                      <p:cBhvr>
                                        <p:cTn id="48" dur="500" fill="hold"/>
                                        <p:tgtEl>
                                          <p:spTgt spid="14"/>
                                        </p:tgtEl>
                                        <p:attrNameLst>
                                          <p:attrName>ppt_w</p:attrName>
                                        </p:attrNameLst>
                                      </p:cBhvr>
                                      <p:tavLst>
                                        <p:tav tm="0">
                                          <p:val>
                                            <p:strVal val="#ppt_w"/>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childTnLst>
                                </p:cTn>
                              </p:par>
                              <p:par>
                                <p:cTn id="50" presetID="20" presetClass="entr" presetSubtype="0" fill="hold" grpId="0" nodeType="withEffect">
                                  <p:stCondLst>
                                    <p:cond delay="1500"/>
                                  </p:stCondLst>
                                  <p:childTnLst>
                                    <p:set>
                                      <p:cBhvr>
                                        <p:cTn id="51" dur="1" fill="hold">
                                          <p:stCondLst>
                                            <p:cond delay="0"/>
                                          </p:stCondLst>
                                        </p:cTn>
                                        <p:tgtEl>
                                          <p:spTgt spid="138"/>
                                        </p:tgtEl>
                                        <p:attrNameLst>
                                          <p:attrName>style.visibility</p:attrName>
                                        </p:attrNameLst>
                                      </p:cBhvr>
                                      <p:to>
                                        <p:strVal val="visible"/>
                                      </p:to>
                                    </p:set>
                                    <p:animEffect transition="in" filter="wedge">
                                      <p:cBhvr>
                                        <p:cTn id="52" dur="500"/>
                                        <p:tgtEl>
                                          <p:spTgt spid="138"/>
                                        </p:tgtEl>
                                      </p:cBhvr>
                                    </p:animEffect>
                                  </p:childTnLst>
                                </p:cTn>
                              </p:par>
                              <p:par>
                                <p:cTn id="53" presetID="23" presetClass="entr" presetSubtype="16" fill="hold" grpId="0" nodeType="withEffect">
                                  <p:stCondLst>
                                    <p:cond delay="150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childTnLst>
                                </p:cTn>
                              </p:par>
                              <p:par>
                                <p:cTn id="57" presetID="17" presetClass="entr" presetSubtype="1" fill="hold" nodeType="withEffect">
                                  <p:stCondLst>
                                    <p:cond delay="20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ppt_x</p:attrName>
                                        </p:attrNameLst>
                                      </p:cBhvr>
                                      <p:tavLst>
                                        <p:tav tm="0">
                                          <p:val>
                                            <p:strVal val="#ppt_x"/>
                                          </p:val>
                                        </p:tav>
                                        <p:tav tm="100000">
                                          <p:val>
                                            <p:strVal val="#ppt_x"/>
                                          </p:val>
                                        </p:tav>
                                      </p:tavLst>
                                    </p:anim>
                                    <p:anim calcmode="lin" valueType="num">
                                      <p:cBhvr>
                                        <p:cTn id="60" dur="500" fill="hold"/>
                                        <p:tgtEl>
                                          <p:spTgt spid="15"/>
                                        </p:tgtEl>
                                        <p:attrNameLst>
                                          <p:attrName>ppt_y</p:attrName>
                                        </p:attrNameLst>
                                      </p:cBhvr>
                                      <p:tavLst>
                                        <p:tav tm="0">
                                          <p:val>
                                            <p:strVal val="#ppt_y-#ppt_h/2"/>
                                          </p:val>
                                        </p:tav>
                                        <p:tav tm="100000">
                                          <p:val>
                                            <p:strVal val="#ppt_y"/>
                                          </p:val>
                                        </p:tav>
                                      </p:tavLst>
                                    </p:anim>
                                    <p:anim calcmode="lin" valueType="num">
                                      <p:cBhvr>
                                        <p:cTn id="61" dur="500" fill="hold"/>
                                        <p:tgtEl>
                                          <p:spTgt spid="15"/>
                                        </p:tgtEl>
                                        <p:attrNameLst>
                                          <p:attrName>ppt_w</p:attrName>
                                        </p:attrNameLst>
                                      </p:cBhvr>
                                      <p:tavLst>
                                        <p:tav tm="0">
                                          <p:val>
                                            <p:strVal val="#ppt_w"/>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childTnLst>
                                </p:cTn>
                              </p:par>
                              <p:par>
                                <p:cTn id="63" presetID="20" presetClass="entr" presetSubtype="0" fill="hold" grpId="0" nodeType="withEffect">
                                  <p:stCondLst>
                                    <p:cond delay="2000"/>
                                  </p:stCondLst>
                                  <p:childTnLst>
                                    <p:set>
                                      <p:cBhvr>
                                        <p:cTn id="64" dur="1" fill="hold">
                                          <p:stCondLst>
                                            <p:cond delay="0"/>
                                          </p:stCondLst>
                                        </p:cTn>
                                        <p:tgtEl>
                                          <p:spTgt spid="136"/>
                                        </p:tgtEl>
                                        <p:attrNameLst>
                                          <p:attrName>style.visibility</p:attrName>
                                        </p:attrNameLst>
                                      </p:cBhvr>
                                      <p:to>
                                        <p:strVal val="visible"/>
                                      </p:to>
                                    </p:set>
                                    <p:animEffect transition="in" filter="wedge">
                                      <p:cBhvr>
                                        <p:cTn id="65" dur="500"/>
                                        <p:tgtEl>
                                          <p:spTgt spid="136"/>
                                        </p:tgtEl>
                                      </p:cBhvr>
                                    </p:animEffect>
                                  </p:childTnLst>
                                </p:cTn>
                              </p:par>
                              <p:par>
                                <p:cTn id="66" presetID="23" presetClass="entr" presetSubtype="16" fill="hold" grpId="0" nodeType="withEffect">
                                  <p:stCondLst>
                                    <p:cond delay="250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childTnLst>
                                </p:cTn>
                              </p:par>
                              <p:par>
                                <p:cTn id="70" presetID="47" presetClass="entr" presetSubtype="0" fill="hold" nodeType="withEffect">
                                  <p:stCondLst>
                                    <p:cond delay="3000"/>
                                  </p:stCondLst>
                                  <p:childTnLst>
                                    <p:set>
                                      <p:cBhvr>
                                        <p:cTn id="71" dur="1" fill="hold">
                                          <p:stCondLst>
                                            <p:cond delay="0"/>
                                          </p:stCondLst>
                                        </p:cTn>
                                        <p:tgtEl>
                                          <p:spTgt spid="9231"/>
                                        </p:tgtEl>
                                        <p:attrNameLst>
                                          <p:attrName>style.visibility</p:attrName>
                                        </p:attrNameLst>
                                      </p:cBhvr>
                                      <p:to>
                                        <p:strVal val="visible"/>
                                      </p:to>
                                    </p:set>
                                    <p:animEffect transition="in" filter="fade">
                                      <p:cBhvr>
                                        <p:cTn id="72" dur="1000"/>
                                        <p:tgtEl>
                                          <p:spTgt spid="9231"/>
                                        </p:tgtEl>
                                      </p:cBhvr>
                                    </p:animEffect>
                                    <p:anim calcmode="lin" valueType="num">
                                      <p:cBhvr>
                                        <p:cTn id="73" dur="1000" fill="hold"/>
                                        <p:tgtEl>
                                          <p:spTgt spid="9231"/>
                                        </p:tgtEl>
                                        <p:attrNameLst>
                                          <p:attrName>ppt_x</p:attrName>
                                        </p:attrNameLst>
                                      </p:cBhvr>
                                      <p:tavLst>
                                        <p:tav tm="0">
                                          <p:val>
                                            <p:strVal val="#ppt_x"/>
                                          </p:val>
                                        </p:tav>
                                        <p:tav tm="100000">
                                          <p:val>
                                            <p:strVal val="#ppt_x"/>
                                          </p:val>
                                        </p:tav>
                                      </p:tavLst>
                                    </p:anim>
                                    <p:anim calcmode="lin" valueType="num">
                                      <p:cBhvr>
                                        <p:cTn id="74" dur="1000" fill="hold"/>
                                        <p:tgtEl>
                                          <p:spTgt spid="923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300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1000"/>
                                        <p:tgtEl>
                                          <p:spTgt spid="5"/>
                                        </p:tgtEl>
                                      </p:cBhvr>
                                    </p:animEffect>
                                    <p:anim calcmode="lin" valueType="num">
                                      <p:cBhvr>
                                        <p:cTn id="78" dur="1000" fill="hold"/>
                                        <p:tgtEl>
                                          <p:spTgt spid="5"/>
                                        </p:tgtEl>
                                        <p:attrNameLst>
                                          <p:attrName>ppt_x</p:attrName>
                                        </p:attrNameLst>
                                      </p:cBhvr>
                                      <p:tavLst>
                                        <p:tav tm="0">
                                          <p:val>
                                            <p:strVal val="#ppt_x"/>
                                          </p:val>
                                        </p:tav>
                                        <p:tav tm="100000">
                                          <p:val>
                                            <p:strVal val="#ppt_x"/>
                                          </p:val>
                                        </p:tav>
                                      </p:tavLst>
                                    </p:anim>
                                    <p:anim calcmode="lin" valueType="num">
                                      <p:cBhvr>
                                        <p:cTn id="79" dur="1000" fill="hold"/>
                                        <p:tgtEl>
                                          <p:spTgt spid="5"/>
                                        </p:tgtEl>
                                        <p:attrNameLst>
                                          <p:attrName>ppt_y</p:attrName>
                                        </p:attrNameLst>
                                      </p:cBhvr>
                                      <p:tavLst>
                                        <p:tav tm="0">
                                          <p:val>
                                            <p:strVal val="#ppt_y+.1"/>
                                          </p:val>
                                        </p:tav>
                                        <p:tav tm="100000">
                                          <p:val>
                                            <p:strVal val="#ppt_y"/>
                                          </p:val>
                                        </p:tav>
                                      </p:tavLst>
                                    </p:anim>
                                  </p:childTnLst>
                                </p:cTn>
                              </p:par>
                              <p:par>
                                <p:cTn id="80" presetID="22" presetClass="entr" presetSubtype="8" fill="hold" grpId="0" nodeType="withEffect">
                                  <p:stCondLst>
                                    <p:cond delay="500"/>
                                  </p:stCondLst>
                                  <p:childTnLst>
                                    <p:set>
                                      <p:cBhvr>
                                        <p:cTn id="81" dur="1" fill="hold">
                                          <p:stCondLst>
                                            <p:cond delay="0"/>
                                          </p:stCondLst>
                                        </p:cTn>
                                        <p:tgtEl>
                                          <p:spTgt spid="4"/>
                                        </p:tgtEl>
                                        <p:attrNameLst>
                                          <p:attrName>style.visibility</p:attrName>
                                        </p:attrNameLst>
                                      </p:cBhvr>
                                      <p:to>
                                        <p:strVal val="visible"/>
                                      </p:to>
                                    </p:set>
                                    <p:animEffect transition="in" filter="wipe(left)">
                                      <p:cBhvr>
                                        <p:cTn id="82"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8" grpId="0" animBg="1"/>
      <p:bldP spid="141" grpId="0" animBg="1"/>
      <p:bldP spid="142" grpId="0" animBg="1"/>
      <p:bldP spid="4" grpId="0" animBg="1"/>
      <p:bldP spid="38" grpId="0" animBg="1"/>
      <p:bldP spid="44" grpId="0" animBg="1"/>
      <p:bldP spid="47" grpId="0" animBg="1"/>
      <p:bldP spid="50"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CBF2AFB4-B994-744F-95E2-33A192789761}"/>
              </a:ext>
            </a:extLst>
          </p:cNvPr>
          <p:cNvSpPr>
            <a:spLocks noGrp="1"/>
          </p:cNvSpPr>
          <p:nvPr>
            <p:ph type="title"/>
          </p:nvPr>
        </p:nvSpPr>
        <p:spPr/>
        <p:txBody>
          <a:bodyPr/>
          <a:lstStyle/>
          <a:p>
            <a:pPr algn="ctr"/>
            <a:r>
              <a:rPr lang="en-GB" dirty="0"/>
              <a:t>References</a:t>
            </a:r>
          </a:p>
        </p:txBody>
      </p:sp>
      <p:sp>
        <p:nvSpPr>
          <p:cNvPr id="9" name="Tijdelijke aanduiding voor inhoud 8">
            <a:extLst>
              <a:ext uri="{FF2B5EF4-FFF2-40B4-BE49-F238E27FC236}">
                <a16:creationId xmlns:a16="http://schemas.microsoft.com/office/drawing/2014/main" id="{7F6DDB48-A3ED-E046-9C9A-0F8CA6263AA4}"/>
              </a:ext>
            </a:extLst>
          </p:cNvPr>
          <p:cNvSpPr>
            <a:spLocks noGrp="1"/>
          </p:cNvSpPr>
          <p:nvPr>
            <p:ph idx="1"/>
          </p:nvPr>
        </p:nvSpPr>
        <p:spPr>
          <a:xfrm>
            <a:off x="838200" y="1314450"/>
            <a:ext cx="10515600" cy="4862513"/>
          </a:xfrm>
        </p:spPr>
        <p:txBody>
          <a:bodyPr>
            <a:normAutofit fontScale="92500" lnSpcReduction="20000"/>
          </a:bodyPr>
          <a:lstStyle/>
          <a:p>
            <a:pPr marL="0" indent="0">
              <a:buNone/>
            </a:pPr>
            <a:endParaRPr lang="en" sz="1400" dirty="0"/>
          </a:p>
          <a:p>
            <a:pPr marL="0" indent="0">
              <a:buNone/>
            </a:pPr>
            <a:r>
              <a:rPr lang="nl-NL" sz="1400" dirty="0"/>
              <a:t>[1] Manuel Lopez-Martin, </a:t>
            </a:r>
            <a:r>
              <a:rPr lang="nl-NL" sz="1400" dirty="0" err="1"/>
              <a:t>Soledad</a:t>
            </a:r>
            <a:r>
              <a:rPr lang="nl-NL" sz="1400" dirty="0"/>
              <a:t> Le </a:t>
            </a:r>
            <a:r>
              <a:rPr lang="nl-NL" sz="1400" dirty="0" err="1"/>
              <a:t>Clainche</a:t>
            </a:r>
            <a:r>
              <a:rPr lang="nl-NL" sz="1400" dirty="0"/>
              <a:t>, </a:t>
            </a:r>
            <a:r>
              <a:rPr lang="nl-NL" sz="1400" dirty="0" err="1"/>
              <a:t>and</a:t>
            </a:r>
            <a:r>
              <a:rPr lang="nl-NL" sz="1400" dirty="0"/>
              <a:t> </a:t>
            </a:r>
            <a:r>
              <a:rPr lang="nl-NL" sz="1400" dirty="0" err="1"/>
              <a:t>Belen</a:t>
            </a:r>
            <a:r>
              <a:rPr lang="nl-NL" sz="1400" dirty="0"/>
              <a:t> </a:t>
            </a:r>
            <a:r>
              <a:rPr lang="nl-NL" sz="1400" dirty="0" err="1"/>
              <a:t>Carro</a:t>
            </a:r>
            <a:r>
              <a:rPr lang="nl-NL" sz="1400" dirty="0"/>
              <a:t>. “Model-free short-term </a:t>
            </a:r>
            <a:r>
              <a:rPr lang="nl-NL" sz="1400" dirty="0" err="1"/>
              <a:t>fluid</a:t>
            </a:r>
            <a:r>
              <a:rPr lang="nl-NL" sz="1400" dirty="0"/>
              <a:t> </a:t>
            </a:r>
            <a:r>
              <a:rPr lang="nl-NL" sz="1400" dirty="0" err="1"/>
              <a:t>dynamics</a:t>
            </a:r>
            <a:r>
              <a:rPr lang="nl-NL" sz="1400" dirty="0"/>
              <a:t> </a:t>
            </a:r>
            <a:r>
              <a:rPr lang="nl-NL" sz="1400" dirty="0" err="1"/>
              <a:t>estimator</a:t>
            </a:r>
            <a:r>
              <a:rPr lang="nl-NL" sz="1400" dirty="0"/>
              <a:t> </a:t>
            </a:r>
            <a:r>
              <a:rPr lang="nl-NL" sz="1400" dirty="0" err="1"/>
              <a:t>with</a:t>
            </a:r>
            <a:r>
              <a:rPr lang="nl-NL" sz="1400" dirty="0"/>
              <a:t> a </a:t>
            </a:r>
            <a:r>
              <a:rPr lang="nl-NL" sz="1400" dirty="0" err="1"/>
              <a:t>deep</a:t>
            </a:r>
            <a:r>
              <a:rPr lang="nl-NL" sz="1400" dirty="0"/>
              <a:t> 3D-convolutional </a:t>
            </a:r>
            <a:r>
              <a:rPr lang="nl-NL" sz="1400" dirty="0" err="1"/>
              <a:t>neural</a:t>
            </a:r>
            <a:r>
              <a:rPr lang="nl-NL" sz="1400" dirty="0"/>
              <a:t> </a:t>
            </a:r>
            <a:r>
              <a:rPr lang="nl-NL" sz="1400" dirty="0" err="1"/>
              <a:t>network</a:t>
            </a:r>
            <a:r>
              <a:rPr lang="nl-NL" sz="1400" dirty="0"/>
              <a:t>”. In: Expert Systems </a:t>
            </a:r>
            <a:r>
              <a:rPr lang="nl-NL" sz="1400" dirty="0" err="1"/>
              <a:t>with</a:t>
            </a:r>
            <a:r>
              <a:rPr lang="nl-NL" sz="1400" dirty="0"/>
              <a:t> Applications 177 (2021). </a:t>
            </a:r>
            <a:r>
              <a:rPr lang="nl-NL" sz="1400" dirty="0" err="1"/>
              <a:t>issn</a:t>
            </a:r>
            <a:r>
              <a:rPr lang="nl-NL" sz="1400" dirty="0"/>
              <a:t>: 09574174. </a:t>
            </a:r>
            <a:r>
              <a:rPr lang="nl-NL" sz="1400" dirty="0" err="1"/>
              <a:t>doi</a:t>
            </a:r>
            <a:r>
              <a:rPr lang="nl-NL" sz="1400" dirty="0"/>
              <a:t>: 10.1016/j.eswa.2021.114924</a:t>
            </a:r>
          </a:p>
          <a:p>
            <a:pPr marL="0" indent="0">
              <a:buNone/>
            </a:pPr>
            <a:r>
              <a:rPr lang="nl-NL" sz="1500" dirty="0"/>
              <a:t>[2] Thomas Simpson, </a:t>
            </a:r>
            <a:r>
              <a:rPr lang="nl-NL" sz="1500" dirty="0" err="1"/>
              <a:t>Nikolaos</a:t>
            </a:r>
            <a:r>
              <a:rPr lang="nl-NL" sz="1500" dirty="0"/>
              <a:t> </a:t>
            </a:r>
            <a:r>
              <a:rPr lang="nl-NL" sz="1500" dirty="0" err="1"/>
              <a:t>Dervilis</a:t>
            </a:r>
            <a:r>
              <a:rPr lang="nl-NL" sz="1500" dirty="0"/>
              <a:t>, </a:t>
            </a:r>
            <a:r>
              <a:rPr lang="nl-NL" sz="1500" dirty="0" err="1"/>
              <a:t>and</a:t>
            </a:r>
            <a:r>
              <a:rPr lang="nl-NL" sz="1500" dirty="0"/>
              <a:t> </a:t>
            </a:r>
            <a:r>
              <a:rPr lang="nl-NL" sz="1500" dirty="0" err="1"/>
              <a:t>Eleni</a:t>
            </a:r>
            <a:r>
              <a:rPr lang="nl-NL" sz="1500" dirty="0"/>
              <a:t> </a:t>
            </a:r>
            <a:r>
              <a:rPr lang="nl-NL" sz="1500" dirty="0" err="1"/>
              <a:t>Chatzi</a:t>
            </a:r>
            <a:r>
              <a:rPr lang="nl-NL" sz="1500" dirty="0"/>
              <a:t>. “Machine Learning Approach </a:t>
            </a:r>
            <a:r>
              <a:rPr lang="nl-NL" sz="1500" dirty="0" err="1"/>
              <a:t>to</a:t>
            </a:r>
            <a:r>
              <a:rPr lang="nl-NL" sz="1500" dirty="0"/>
              <a:t> Model Order </a:t>
            </a:r>
            <a:r>
              <a:rPr lang="nl-NL" sz="1500" dirty="0" err="1"/>
              <a:t>Reduction</a:t>
            </a:r>
            <a:r>
              <a:rPr lang="nl-NL" sz="1500" dirty="0"/>
              <a:t> of </a:t>
            </a:r>
            <a:r>
              <a:rPr lang="nl-NL" sz="1500" dirty="0" err="1"/>
              <a:t>Nonlinear</a:t>
            </a:r>
            <a:r>
              <a:rPr lang="nl-NL" sz="1500" dirty="0"/>
              <a:t> Systems via </a:t>
            </a:r>
            <a:r>
              <a:rPr lang="nl-NL" sz="1500" dirty="0" err="1"/>
              <a:t>Autoencoder</a:t>
            </a:r>
            <a:r>
              <a:rPr lang="nl-NL" sz="1500" dirty="0"/>
              <a:t> </a:t>
            </a:r>
            <a:r>
              <a:rPr lang="nl-NL" sz="1500" dirty="0" err="1"/>
              <a:t>and</a:t>
            </a:r>
            <a:r>
              <a:rPr lang="nl-NL" sz="1500" dirty="0"/>
              <a:t> LSTM Networks”. In: Journal of Engineering </a:t>
            </a:r>
            <a:r>
              <a:rPr lang="nl-NL" sz="1500" dirty="0" err="1"/>
              <a:t>Mechanics</a:t>
            </a:r>
            <a:r>
              <a:rPr lang="nl-NL" sz="1500" dirty="0"/>
              <a:t> 147 (10 2021). </a:t>
            </a:r>
            <a:r>
              <a:rPr lang="nl-NL" sz="1500" dirty="0" err="1"/>
              <a:t>issn</a:t>
            </a:r>
            <a:r>
              <a:rPr lang="nl-NL" sz="1500" dirty="0"/>
              <a:t>: 0733-9399. </a:t>
            </a:r>
            <a:r>
              <a:rPr lang="nl-NL" sz="1500" dirty="0" err="1"/>
              <a:t>doi</a:t>
            </a:r>
            <a:r>
              <a:rPr lang="nl-NL" sz="1500" dirty="0"/>
              <a:t>: 10.1061/(</a:t>
            </a:r>
            <a:r>
              <a:rPr lang="nl-NL" sz="1500" dirty="0" err="1"/>
              <a:t>asce</a:t>
            </a:r>
            <a:r>
              <a:rPr lang="nl-NL" sz="1500" dirty="0"/>
              <a:t>)em.1943- 7889.0001971.</a:t>
            </a:r>
          </a:p>
          <a:p>
            <a:pPr marL="0" indent="0">
              <a:buNone/>
            </a:pPr>
            <a:r>
              <a:rPr lang="nl-NL" sz="1500" dirty="0"/>
              <a:t>[3] </a:t>
            </a:r>
            <a:r>
              <a:rPr lang="nl-NL" sz="1500" dirty="0" err="1"/>
              <a:t>Youngkyu</a:t>
            </a:r>
            <a:r>
              <a:rPr lang="nl-NL" sz="1500" dirty="0"/>
              <a:t> Kim et al. “A </a:t>
            </a:r>
            <a:r>
              <a:rPr lang="nl-NL" sz="1500" dirty="0" err="1"/>
              <a:t>fast</a:t>
            </a:r>
            <a:r>
              <a:rPr lang="nl-NL" sz="1500" dirty="0"/>
              <a:t> </a:t>
            </a:r>
            <a:r>
              <a:rPr lang="nl-NL" sz="1500" dirty="0" err="1"/>
              <a:t>and</a:t>
            </a:r>
            <a:r>
              <a:rPr lang="nl-NL" sz="1500" dirty="0"/>
              <a:t> accurate </a:t>
            </a:r>
            <a:r>
              <a:rPr lang="nl-NL" sz="1500" dirty="0" err="1"/>
              <a:t>physics-informed</a:t>
            </a:r>
            <a:r>
              <a:rPr lang="nl-NL" sz="1500" dirty="0"/>
              <a:t> </a:t>
            </a:r>
            <a:r>
              <a:rPr lang="nl-NL" sz="1500" dirty="0" err="1"/>
              <a:t>neural</a:t>
            </a:r>
            <a:r>
              <a:rPr lang="nl-NL" sz="1500" dirty="0"/>
              <a:t> </a:t>
            </a:r>
            <a:r>
              <a:rPr lang="nl-NL" sz="1500" dirty="0" err="1"/>
              <a:t>network</a:t>
            </a:r>
            <a:r>
              <a:rPr lang="nl-NL" sz="1500" dirty="0"/>
              <a:t> </a:t>
            </a:r>
            <a:r>
              <a:rPr lang="nl-NL" sz="1500" dirty="0" err="1"/>
              <a:t>reduced</a:t>
            </a:r>
            <a:r>
              <a:rPr lang="nl-NL" sz="1500" dirty="0"/>
              <a:t> order model </a:t>
            </a:r>
            <a:r>
              <a:rPr lang="nl-NL" sz="1500" dirty="0" err="1"/>
              <a:t>with</a:t>
            </a:r>
            <a:r>
              <a:rPr lang="nl-NL" sz="1500" dirty="0"/>
              <a:t> </a:t>
            </a:r>
            <a:r>
              <a:rPr lang="nl-NL" sz="1500" dirty="0" err="1"/>
              <a:t>shallow</a:t>
            </a:r>
            <a:r>
              <a:rPr lang="nl-NL" sz="1500" dirty="0"/>
              <a:t> </a:t>
            </a:r>
            <a:r>
              <a:rPr lang="nl-NL" sz="1500" dirty="0" err="1"/>
              <a:t>masked</a:t>
            </a:r>
            <a:r>
              <a:rPr lang="nl-NL" sz="1500" dirty="0"/>
              <a:t> </a:t>
            </a:r>
            <a:r>
              <a:rPr lang="nl-NL" sz="1500" dirty="0" err="1"/>
              <a:t>autoencoder</a:t>
            </a:r>
            <a:r>
              <a:rPr lang="nl-NL" sz="1500" dirty="0"/>
              <a:t>”. In: Journal of </a:t>
            </a:r>
            <a:r>
              <a:rPr lang="nl-NL" sz="1500" dirty="0" err="1"/>
              <a:t>Computational</a:t>
            </a:r>
            <a:r>
              <a:rPr lang="nl-NL" sz="1500" dirty="0"/>
              <a:t> </a:t>
            </a:r>
            <a:r>
              <a:rPr lang="nl-NL" sz="1500" dirty="0" err="1"/>
              <a:t>Physics</a:t>
            </a:r>
            <a:r>
              <a:rPr lang="nl-NL" sz="1500" dirty="0"/>
              <a:t> 451 (2022). </a:t>
            </a:r>
            <a:r>
              <a:rPr lang="nl-NL" sz="1500" dirty="0" err="1"/>
              <a:t>issn</a:t>
            </a:r>
            <a:r>
              <a:rPr lang="nl-NL" sz="1500" dirty="0"/>
              <a:t>: 10902716. </a:t>
            </a:r>
            <a:r>
              <a:rPr lang="nl-NL" sz="1500" dirty="0" err="1"/>
              <a:t>doi</a:t>
            </a:r>
            <a:r>
              <a:rPr lang="nl-NL" sz="1500" dirty="0"/>
              <a:t>: 10.1016/j.jcp.2021.110841.</a:t>
            </a:r>
          </a:p>
          <a:p>
            <a:pPr marL="0" indent="0">
              <a:buNone/>
            </a:pPr>
            <a:r>
              <a:rPr lang="nl-NL" sz="1500" dirty="0"/>
              <a:t>[4] </a:t>
            </a:r>
            <a:r>
              <a:rPr lang="nl-NL" sz="1500" dirty="0" err="1"/>
              <a:t>Byungsoo</a:t>
            </a:r>
            <a:r>
              <a:rPr lang="nl-NL" sz="1500" dirty="0"/>
              <a:t> Kim et al. “</a:t>
            </a:r>
            <a:r>
              <a:rPr lang="nl-NL" sz="1500" dirty="0" err="1"/>
              <a:t>Deep</a:t>
            </a:r>
            <a:r>
              <a:rPr lang="nl-NL" sz="1500" dirty="0"/>
              <a:t> </a:t>
            </a:r>
            <a:r>
              <a:rPr lang="nl-NL" sz="1500" dirty="0" err="1"/>
              <a:t>Fluids</a:t>
            </a:r>
            <a:r>
              <a:rPr lang="nl-NL" sz="1500" dirty="0"/>
              <a:t>: A </a:t>
            </a:r>
            <a:r>
              <a:rPr lang="nl-NL" sz="1500" dirty="0" err="1"/>
              <a:t>Generative</a:t>
            </a:r>
            <a:r>
              <a:rPr lang="nl-NL" sz="1500" dirty="0"/>
              <a:t> Network </a:t>
            </a:r>
            <a:r>
              <a:rPr lang="nl-NL" sz="1500" dirty="0" err="1"/>
              <a:t>for</a:t>
            </a:r>
            <a:r>
              <a:rPr lang="nl-NL" sz="1500" dirty="0"/>
              <a:t> </a:t>
            </a:r>
            <a:r>
              <a:rPr lang="nl-NL" sz="1500" dirty="0" err="1"/>
              <a:t>Parameterized</a:t>
            </a:r>
            <a:r>
              <a:rPr lang="nl-NL" sz="1500" dirty="0"/>
              <a:t> </a:t>
            </a:r>
            <a:r>
              <a:rPr lang="nl-NL" sz="1500" dirty="0" err="1"/>
              <a:t>Fluid</a:t>
            </a:r>
            <a:r>
              <a:rPr lang="nl-NL" sz="1500" dirty="0"/>
              <a:t> </a:t>
            </a:r>
            <a:r>
              <a:rPr lang="nl-NL" sz="1500" dirty="0" err="1"/>
              <a:t>Simulations</a:t>
            </a:r>
            <a:r>
              <a:rPr lang="nl-NL" sz="1500" dirty="0"/>
              <a:t>”. In: Computer Graphics Forum 38 (2 May 2019), pp. 59–70. </a:t>
            </a:r>
            <a:r>
              <a:rPr lang="nl-NL" sz="1500" dirty="0" err="1"/>
              <a:t>issn</a:t>
            </a:r>
            <a:r>
              <a:rPr lang="nl-NL" sz="1500" dirty="0"/>
              <a:t>: 14678659. </a:t>
            </a:r>
            <a:r>
              <a:rPr lang="nl-NL" sz="1500" dirty="0" err="1"/>
              <a:t>doi</a:t>
            </a:r>
            <a:r>
              <a:rPr lang="nl-NL" sz="1500" dirty="0"/>
              <a:t>: 10.1111/cgf.13619.</a:t>
            </a:r>
          </a:p>
          <a:p>
            <a:pPr marL="0" indent="0">
              <a:buNone/>
            </a:pPr>
            <a:r>
              <a:rPr lang="en" sz="1600" dirty="0"/>
              <a:t>[5] Suraj </a:t>
            </a:r>
            <a:r>
              <a:rPr lang="en" sz="1600" dirty="0" err="1"/>
              <a:t>Pawar</a:t>
            </a:r>
            <a:r>
              <a:rPr lang="en" sz="1600" dirty="0"/>
              <a:t> et al. “Model fusion with physics-guided machine learning: Projection-based </a:t>
            </a:r>
            <a:r>
              <a:rPr lang="en" sz="1600" dirty="0" err="1"/>
              <a:t>reducedorder</a:t>
            </a:r>
            <a:r>
              <a:rPr lang="en" sz="1600" dirty="0"/>
              <a:t> modeling”. In: Physics of Fluids 33 (6 2021). </a:t>
            </a:r>
            <a:r>
              <a:rPr lang="en" sz="1600" dirty="0" err="1"/>
              <a:t>issn</a:t>
            </a:r>
            <a:r>
              <a:rPr lang="en" sz="1600" dirty="0"/>
              <a:t>: 10897666. </a:t>
            </a:r>
            <a:r>
              <a:rPr lang="en" sz="1600" dirty="0" err="1"/>
              <a:t>doi</a:t>
            </a:r>
            <a:r>
              <a:rPr lang="en" sz="1600" dirty="0"/>
              <a:t>: 10.1063/5.0053349.</a:t>
            </a:r>
            <a:endParaRPr lang="nl-NL" sz="1600" dirty="0"/>
          </a:p>
          <a:p>
            <a:pPr marL="0" indent="0">
              <a:buNone/>
            </a:pPr>
            <a:r>
              <a:rPr lang="nl-NL" sz="1600" dirty="0"/>
              <a:t>[6] </a:t>
            </a:r>
            <a:r>
              <a:rPr lang="en" sz="1600" dirty="0"/>
              <a:t>R. Hu et al. “Rapid </a:t>
            </a:r>
            <a:r>
              <a:rPr lang="en" sz="1600" dirty="0" err="1"/>
              <a:t>spatio</a:t>
            </a:r>
            <a:r>
              <a:rPr lang="en" sz="1600" dirty="0"/>
              <a:t>-temporal flood prediction and uncertainty quantification using a deep learning method”. In: Journal of Hydrology 575 (Aug. 2019), pp. 911–920. </a:t>
            </a:r>
            <a:r>
              <a:rPr lang="en" sz="1600" dirty="0" err="1"/>
              <a:t>issn</a:t>
            </a:r>
            <a:r>
              <a:rPr lang="en" sz="1600" dirty="0"/>
              <a:t>: 00221694. </a:t>
            </a:r>
            <a:r>
              <a:rPr lang="en" sz="1600" dirty="0" err="1"/>
              <a:t>doi</a:t>
            </a:r>
            <a:r>
              <a:rPr lang="en" sz="1600" dirty="0"/>
              <a:t>: 10.1016/j.jhydrol.2019.05.087</a:t>
            </a:r>
            <a:endParaRPr lang="en" sz="1400" dirty="0"/>
          </a:p>
          <a:p>
            <a:pPr marL="0" indent="0">
              <a:buNone/>
            </a:pPr>
            <a:r>
              <a:rPr lang="en" sz="1400" dirty="0"/>
              <a:t>[7] Pin Wu et al. “Data-driven reduced order model with temporal convolutional neural network”. In: Computer Methods in Applied Mechanics and Engineering 360 (2020), p. 112766. </a:t>
            </a:r>
            <a:r>
              <a:rPr lang="en" sz="1400" dirty="0" err="1"/>
              <a:t>issn</a:t>
            </a:r>
            <a:r>
              <a:rPr lang="en" sz="1400" dirty="0"/>
              <a:t>: 0045-7825. </a:t>
            </a:r>
            <a:r>
              <a:rPr lang="en" sz="1400" dirty="0" err="1"/>
              <a:t>doi</a:t>
            </a:r>
            <a:r>
              <a:rPr lang="en" sz="1400" dirty="0"/>
              <a:t>: https://</a:t>
            </a:r>
            <a:r>
              <a:rPr lang="en" sz="1400" dirty="0" err="1"/>
              <a:t>doi.org</a:t>
            </a:r>
            <a:r>
              <a:rPr lang="en" sz="1400" dirty="0"/>
              <a:t>/10.1016/j.cma.2019.112766. </a:t>
            </a:r>
            <a:r>
              <a:rPr lang="en" sz="1400" dirty="0" err="1"/>
              <a:t>url</a:t>
            </a:r>
            <a:r>
              <a:rPr lang="en" sz="1400" dirty="0"/>
              <a:t>: https://</a:t>
            </a:r>
            <a:r>
              <a:rPr lang="en" sz="1400" dirty="0" err="1"/>
              <a:t>www.sciencedirect.com</a:t>
            </a:r>
            <a:r>
              <a:rPr lang="en" sz="1400" dirty="0"/>
              <a:t>/science/article/</a:t>
            </a:r>
            <a:r>
              <a:rPr lang="en" sz="1400" dirty="0" err="1"/>
              <a:t>pii</a:t>
            </a:r>
            <a:r>
              <a:rPr lang="en" sz="1400" dirty="0"/>
              <a:t>/S0045782519306589</a:t>
            </a:r>
            <a:endParaRPr lang="en-GB" sz="1400" dirty="0"/>
          </a:p>
          <a:p>
            <a:pPr marL="0" indent="0">
              <a:buNone/>
            </a:pPr>
            <a:r>
              <a:rPr lang="en-GB" sz="1400" dirty="0"/>
              <a:t>[8] </a:t>
            </a:r>
            <a:r>
              <a:rPr lang="nl-NL" sz="1400" dirty="0" err="1"/>
              <a:t>Ishat</a:t>
            </a:r>
            <a:r>
              <a:rPr lang="nl-NL" sz="1400" dirty="0"/>
              <a:t> </a:t>
            </a:r>
            <a:r>
              <a:rPr lang="nl-NL" sz="1400" dirty="0" err="1"/>
              <a:t>Raihan</a:t>
            </a:r>
            <a:r>
              <a:rPr lang="nl-NL" sz="1400" dirty="0"/>
              <a:t> </a:t>
            </a:r>
            <a:r>
              <a:rPr lang="nl-NL" sz="1400" dirty="0" err="1"/>
              <a:t>Jamil</a:t>
            </a:r>
            <a:r>
              <a:rPr lang="nl-NL" sz="1400" dirty="0"/>
              <a:t> </a:t>
            </a:r>
            <a:r>
              <a:rPr lang="nl-NL" sz="1400" dirty="0" err="1"/>
              <a:t>and</a:t>
            </a:r>
            <a:r>
              <a:rPr lang="nl-NL" sz="1400" dirty="0"/>
              <a:t> </a:t>
            </a:r>
            <a:r>
              <a:rPr lang="nl-NL" sz="1400" dirty="0" err="1"/>
              <a:t>Mayeesha</a:t>
            </a:r>
            <a:r>
              <a:rPr lang="nl-NL" sz="1400" dirty="0"/>
              <a:t> </a:t>
            </a:r>
            <a:r>
              <a:rPr lang="nl-NL" sz="1400" dirty="0" err="1"/>
              <a:t>Humaira</a:t>
            </a:r>
            <a:r>
              <a:rPr lang="nl-NL" sz="1400" dirty="0"/>
              <a:t>. “</a:t>
            </a:r>
            <a:r>
              <a:rPr lang="nl-NL" sz="1400" dirty="0" err="1"/>
              <a:t>Modeling</a:t>
            </a:r>
            <a:r>
              <a:rPr lang="nl-NL" sz="1400" dirty="0"/>
              <a:t> </a:t>
            </a:r>
            <a:r>
              <a:rPr lang="nl-NL" sz="1400" dirty="0" err="1"/>
              <a:t>and</a:t>
            </a:r>
            <a:r>
              <a:rPr lang="nl-NL" sz="1400" dirty="0"/>
              <a:t> </a:t>
            </a:r>
            <a:r>
              <a:rPr lang="nl-NL" sz="1400" dirty="0" err="1"/>
              <a:t>Predicting</a:t>
            </a:r>
            <a:r>
              <a:rPr lang="nl-NL" sz="1400" dirty="0"/>
              <a:t> Blood Flow </a:t>
            </a:r>
            <a:r>
              <a:rPr lang="nl-NL" sz="1400" dirty="0" err="1"/>
              <a:t>Characteristics</a:t>
            </a:r>
            <a:r>
              <a:rPr lang="nl-NL" sz="1400" dirty="0"/>
              <a:t> </a:t>
            </a:r>
            <a:r>
              <a:rPr lang="nl-NL" sz="1400" dirty="0" err="1"/>
              <a:t>through</a:t>
            </a:r>
            <a:r>
              <a:rPr lang="nl-NL" sz="1400" dirty="0"/>
              <a:t> Double </a:t>
            </a:r>
            <a:r>
              <a:rPr lang="nl-NL" sz="1400" dirty="0" err="1"/>
              <a:t>Stenosed</a:t>
            </a:r>
            <a:r>
              <a:rPr lang="nl-NL" sz="1400" dirty="0"/>
              <a:t> </a:t>
            </a:r>
            <a:r>
              <a:rPr lang="nl-NL" sz="1400" dirty="0" err="1"/>
              <a:t>Artery</a:t>
            </a:r>
            <a:r>
              <a:rPr lang="nl-NL" sz="1400" dirty="0"/>
              <a:t> </a:t>
            </a:r>
            <a:r>
              <a:rPr lang="nl-NL" sz="1400" dirty="0" err="1"/>
              <a:t>from</a:t>
            </a:r>
            <a:r>
              <a:rPr lang="nl-NL" sz="1400" dirty="0"/>
              <a:t> </a:t>
            </a:r>
            <a:r>
              <a:rPr lang="nl-NL" sz="1400" dirty="0" err="1"/>
              <a:t>Computational</a:t>
            </a:r>
            <a:r>
              <a:rPr lang="nl-NL" sz="1400" dirty="0"/>
              <a:t> </a:t>
            </a:r>
            <a:r>
              <a:rPr lang="nl-NL" sz="1400" dirty="0" err="1"/>
              <a:t>Fluid</a:t>
            </a:r>
            <a:r>
              <a:rPr lang="nl-NL" sz="1400" dirty="0"/>
              <a:t> Dynamics </a:t>
            </a:r>
            <a:r>
              <a:rPr lang="nl-NL" sz="1400" dirty="0" err="1"/>
              <a:t>Simulations</a:t>
            </a:r>
            <a:r>
              <a:rPr lang="nl-NL" sz="1400" dirty="0"/>
              <a:t> </a:t>
            </a:r>
            <a:r>
              <a:rPr lang="nl-NL" sz="1400" dirty="0" err="1"/>
              <a:t>using</a:t>
            </a:r>
            <a:r>
              <a:rPr lang="nl-NL" sz="1400" dirty="0"/>
              <a:t> </a:t>
            </a:r>
            <a:r>
              <a:rPr lang="nl-NL" sz="1400" dirty="0" err="1"/>
              <a:t>Deep</a:t>
            </a:r>
            <a:r>
              <a:rPr lang="nl-NL" sz="1400" dirty="0"/>
              <a:t> Learning </a:t>
            </a:r>
            <a:r>
              <a:rPr lang="nl-NL" sz="1400" dirty="0" err="1"/>
              <a:t>Models</a:t>
            </a:r>
            <a:r>
              <a:rPr lang="nl-NL" sz="1400" dirty="0"/>
              <a:t>”. In: International Journal of Advanced Computer </a:t>
            </a:r>
            <a:r>
              <a:rPr lang="nl-NL" sz="1400" dirty="0" err="1"/>
              <a:t>Science</a:t>
            </a:r>
            <a:r>
              <a:rPr lang="nl-NL" sz="1400" dirty="0"/>
              <a:t> </a:t>
            </a:r>
            <a:r>
              <a:rPr lang="nl-NL" sz="1400" dirty="0" err="1"/>
              <a:t>and</a:t>
            </a:r>
            <a:r>
              <a:rPr lang="nl-NL" sz="1400" dirty="0"/>
              <a:t> Applications 13.1 (2022). </a:t>
            </a:r>
            <a:r>
              <a:rPr lang="nl-NL" sz="1400" dirty="0" err="1"/>
              <a:t>issn</a:t>
            </a:r>
            <a:r>
              <a:rPr lang="nl-NL" sz="1400" dirty="0"/>
              <a:t>: 2158-107X. </a:t>
            </a:r>
            <a:r>
              <a:rPr lang="nl-NL" sz="1400" dirty="0" err="1"/>
              <a:t>doi</a:t>
            </a:r>
            <a:r>
              <a:rPr lang="nl-NL" sz="1400" dirty="0"/>
              <a:t>: 10.14569/ijacsa.2022.0130197. </a:t>
            </a:r>
            <a:r>
              <a:rPr lang="nl-NL" sz="1400" dirty="0" err="1"/>
              <a:t>url</a:t>
            </a:r>
            <a:r>
              <a:rPr lang="nl-NL" sz="1400" dirty="0"/>
              <a:t>: </a:t>
            </a:r>
            <a:r>
              <a:rPr lang="nl-NL" sz="1400" dirty="0">
                <a:hlinkClick r:id="rId2"/>
              </a:rPr>
              <a:t>http://dx.doi.org/10.14569/IJACSA.2022.0130197</a:t>
            </a:r>
            <a:r>
              <a:rPr lang="nl-NL" sz="1400" dirty="0"/>
              <a:t>.</a:t>
            </a:r>
          </a:p>
          <a:p>
            <a:pPr marL="0" indent="0">
              <a:buNone/>
            </a:pPr>
            <a:r>
              <a:rPr lang="nl-NL" sz="1400" dirty="0"/>
              <a:t>[9] </a:t>
            </a:r>
            <a:r>
              <a:rPr lang="en" sz="1400" dirty="0"/>
              <a:t>Arvind Mohan et al. “Embedding Hard Physical Constraints in Neural Network Coarse-Graining of 3D Turbulence”. (Jan. 2020)</a:t>
            </a:r>
          </a:p>
          <a:p>
            <a:pPr marL="0" indent="0">
              <a:buNone/>
            </a:pPr>
            <a:r>
              <a:rPr lang="nl-NL" sz="1400" dirty="0"/>
              <a:t>[10]</a:t>
            </a:r>
            <a:r>
              <a:rPr lang="en" sz="1400" dirty="0" err="1"/>
              <a:t>Luning</a:t>
            </a:r>
            <a:r>
              <a:rPr lang="en" sz="1400" dirty="0"/>
              <a:t> Sun et al. “Surrogate modeling for fluid flows based on physics-constrained deep learning without simulation data”. In: Computer Methods in Applied Mechanics and Engineering 361 (2020), p. 112732. </a:t>
            </a:r>
            <a:r>
              <a:rPr lang="en" sz="1400" dirty="0" err="1"/>
              <a:t>issn</a:t>
            </a:r>
            <a:r>
              <a:rPr lang="en" sz="1400" dirty="0"/>
              <a:t>: 0045-7825. </a:t>
            </a:r>
            <a:r>
              <a:rPr lang="en" sz="1400" dirty="0" err="1"/>
              <a:t>doi</a:t>
            </a:r>
            <a:r>
              <a:rPr lang="en" sz="1400" dirty="0"/>
              <a:t>: </a:t>
            </a:r>
            <a:r>
              <a:rPr lang="en" sz="1400" dirty="0">
                <a:hlinkClick r:id="rId3"/>
              </a:rPr>
              <a:t>https://doi.org/10.1016/j.cma.2019.112732</a:t>
            </a:r>
            <a:r>
              <a:rPr lang="en" sz="1400" dirty="0"/>
              <a:t>.  </a:t>
            </a:r>
            <a:r>
              <a:rPr lang="en" sz="1400" dirty="0" err="1"/>
              <a:t>url</a:t>
            </a:r>
            <a:r>
              <a:rPr lang="en" sz="1400" dirty="0"/>
              <a:t>: https://</a:t>
            </a:r>
            <a:r>
              <a:rPr lang="en" sz="1400" dirty="0" err="1"/>
              <a:t>www.sciencedirect.com</a:t>
            </a:r>
            <a:r>
              <a:rPr lang="en" sz="1400" dirty="0"/>
              <a:t>/science/article/</a:t>
            </a:r>
            <a:r>
              <a:rPr lang="en" sz="1400" dirty="0" err="1"/>
              <a:t>pii</a:t>
            </a:r>
            <a:r>
              <a:rPr lang="en" sz="1400" dirty="0"/>
              <a:t>/S004578251930622X</a:t>
            </a:r>
            <a:endParaRPr lang="nl-NL" sz="1400" dirty="0"/>
          </a:p>
          <a:p>
            <a:pPr marL="0" indent="0">
              <a:buNone/>
            </a:pPr>
            <a:endParaRPr lang="en-GB" sz="1400" dirty="0"/>
          </a:p>
        </p:txBody>
      </p:sp>
      <p:sp>
        <p:nvSpPr>
          <p:cNvPr id="7" name="Tijdelijke aanduiding voor dianummer 6">
            <a:extLst>
              <a:ext uri="{FF2B5EF4-FFF2-40B4-BE49-F238E27FC236}">
                <a16:creationId xmlns:a16="http://schemas.microsoft.com/office/drawing/2014/main" id="{9B1F4D5A-E4D7-8444-BA9A-1C91AB20A480}"/>
              </a:ext>
            </a:extLst>
          </p:cNvPr>
          <p:cNvSpPr>
            <a:spLocks noGrp="1"/>
          </p:cNvSpPr>
          <p:nvPr>
            <p:ph type="sldNum" sz="quarter" idx="12"/>
          </p:nvPr>
        </p:nvSpPr>
        <p:spPr/>
        <p:txBody>
          <a:bodyPr/>
          <a:lstStyle/>
          <a:p>
            <a:fld id="{DF317A44-DE73-B645-8691-78C506CDB346}" type="slidenum">
              <a:rPr lang="nl-NL" smtClean="0"/>
              <a:t>15</a:t>
            </a:fld>
            <a:endParaRPr lang="nl-NL"/>
          </a:p>
        </p:txBody>
      </p:sp>
    </p:spTree>
    <p:extLst>
      <p:ext uri="{BB962C8B-B14F-4D97-AF65-F5344CB8AC3E}">
        <p14:creationId xmlns:p14="http://schemas.microsoft.com/office/powerpoint/2010/main" val="4054426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29191EEF-F9B4-7A4A-AA03-E90957E46C45}"/>
              </a:ext>
            </a:extLst>
          </p:cNvPr>
          <p:cNvSpPr>
            <a:spLocks noGrp="1"/>
          </p:cNvSpPr>
          <p:nvPr>
            <p:ph type="title"/>
          </p:nvPr>
        </p:nvSpPr>
        <p:spPr/>
        <p:txBody>
          <a:bodyPr/>
          <a:lstStyle/>
          <a:p>
            <a:pPr algn="ctr"/>
            <a:r>
              <a:rPr lang="nl-NL" dirty="0" err="1"/>
              <a:t>Outline</a:t>
            </a:r>
            <a:endParaRPr lang="nl-NL" dirty="0"/>
          </a:p>
        </p:txBody>
      </p:sp>
      <p:sp>
        <p:nvSpPr>
          <p:cNvPr id="25" name="Rectangle 24"/>
          <p:cNvSpPr/>
          <p:nvPr/>
        </p:nvSpPr>
        <p:spPr>
          <a:xfrm>
            <a:off x="1413617" y="3714540"/>
            <a:ext cx="1432416" cy="307777"/>
          </a:xfrm>
          <a:prstGeom prst="rect">
            <a:avLst/>
          </a:prstGeom>
        </p:spPr>
        <p:txBody>
          <a:bodyPr wrap="square">
            <a:spAutoFit/>
          </a:bodyPr>
          <a:lstStyle/>
          <a:p>
            <a:pPr algn="ctr"/>
            <a:r>
              <a:rPr lang="en-US" sz="1400" dirty="0"/>
              <a:t>MOTIVATION</a:t>
            </a:r>
          </a:p>
        </p:txBody>
      </p:sp>
      <p:sp>
        <p:nvSpPr>
          <p:cNvPr id="27" name="Rectangle 26"/>
          <p:cNvSpPr/>
          <p:nvPr/>
        </p:nvSpPr>
        <p:spPr>
          <a:xfrm>
            <a:off x="3390024" y="3714544"/>
            <a:ext cx="1432416" cy="523220"/>
          </a:xfrm>
          <a:prstGeom prst="rect">
            <a:avLst/>
          </a:prstGeom>
        </p:spPr>
        <p:txBody>
          <a:bodyPr wrap="square">
            <a:spAutoFit/>
          </a:bodyPr>
          <a:lstStyle/>
          <a:p>
            <a:pPr algn="ctr"/>
            <a:r>
              <a:rPr lang="en-US" sz="1400" dirty="0"/>
              <a:t>USE CASE</a:t>
            </a:r>
            <a:br>
              <a:rPr lang="en-US" sz="1400" dirty="0"/>
            </a:br>
            <a:endParaRPr lang="en-US" sz="1400" dirty="0"/>
          </a:p>
        </p:txBody>
      </p:sp>
      <p:sp>
        <p:nvSpPr>
          <p:cNvPr id="29" name="Rectangle 28"/>
          <p:cNvSpPr/>
          <p:nvPr/>
        </p:nvSpPr>
        <p:spPr>
          <a:xfrm>
            <a:off x="5366948" y="3714540"/>
            <a:ext cx="1432416" cy="523220"/>
          </a:xfrm>
          <a:prstGeom prst="rect">
            <a:avLst/>
          </a:prstGeom>
        </p:spPr>
        <p:txBody>
          <a:bodyPr wrap="square">
            <a:spAutoFit/>
          </a:bodyPr>
          <a:lstStyle/>
          <a:p>
            <a:pPr algn="ctr"/>
            <a:r>
              <a:rPr lang="en-US" sz="1400" dirty="0"/>
              <a:t>LITERATURE</a:t>
            </a:r>
            <a:r>
              <a:rPr lang="en-US" sz="1050" dirty="0"/>
              <a:t> </a:t>
            </a:r>
            <a:br>
              <a:rPr lang="en-US" sz="1050" dirty="0"/>
            </a:br>
            <a:r>
              <a:rPr lang="en-US" sz="1400" dirty="0"/>
              <a:t>REVIEW</a:t>
            </a:r>
          </a:p>
        </p:txBody>
      </p:sp>
      <p:sp>
        <p:nvSpPr>
          <p:cNvPr id="31" name="Rectangle 30"/>
          <p:cNvSpPr/>
          <p:nvPr/>
        </p:nvSpPr>
        <p:spPr>
          <a:xfrm>
            <a:off x="7355065" y="3714540"/>
            <a:ext cx="1432416" cy="523220"/>
          </a:xfrm>
          <a:prstGeom prst="rect">
            <a:avLst/>
          </a:prstGeom>
        </p:spPr>
        <p:txBody>
          <a:bodyPr wrap="square">
            <a:spAutoFit/>
          </a:bodyPr>
          <a:lstStyle/>
          <a:p>
            <a:pPr algn="ctr"/>
            <a:r>
              <a:rPr lang="en-US" sz="1400" dirty="0"/>
              <a:t>RESEARCH</a:t>
            </a:r>
          </a:p>
          <a:p>
            <a:pPr algn="ctr"/>
            <a:r>
              <a:rPr lang="en-US" sz="1400" dirty="0"/>
              <a:t>QUESTIONS</a:t>
            </a:r>
          </a:p>
        </p:txBody>
      </p:sp>
      <p:sp>
        <p:nvSpPr>
          <p:cNvPr id="4" name="Oval 3"/>
          <p:cNvSpPr/>
          <p:nvPr/>
        </p:nvSpPr>
        <p:spPr>
          <a:xfrm>
            <a:off x="1136116" y="2580387"/>
            <a:ext cx="1982171" cy="1991611"/>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rc 4"/>
          <p:cNvSpPr/>
          <p:nvPr/>
        </p:nvSpPr>
        <p:spPr>
          <a:xfrm>
            <a:off x="1137151" y="2581427"/>
            <a:ext cx="1980101" cy="1989531"/>
          </a:xfrm>
          <a:prstGeom prst="arc">
            <a:avLst>
              <a:gd name="adj1" fmla="val 10766207"/>
              <a:gd name="adj2" fmla="val 0"/>
            </a:avLst>
          </a:prstGeom>
          <a:ln w="698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p:cNvSpPr/>
          <p:nvPr/>
        </p:nvSpPr>
        <p:spPr>
          <a:xfrm>
            <a:off x="3118287" y="2580387"/>
            <a:ext cx="1982171" cy="1991611"/>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c 6"/>
          <p:cNvSpPr/>
          <p:nvPr/>
        </p:nvSpPr>
        <p:spPr>
          <a:xfrm rot="10800000">
            <a:off x="3119322" y="2581427"/>
            <a:ext cx="1980101" cy="1989531"/>
          </a:xfrm>
          <a:prstGeom prst="arc">
            <a:avLst>
              <a:gd name="adj1" fmla="val 10766207"/>
              <a:gd name="adj2" fmla="val 0"/>
            </a:avLst>
          </a:prstGeom>
          <a:ln w="6985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p:cNvSpPr/>
          <p:nvPr/>
        </p:nvSpPr>
        <p:spPr>
          <a:xfrm>
            <a:off x="5099605" y="2580387"/>
            <a:ext cx="1982171" cy="1991611"/>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c 8"/>
          <p:cNvSpPr/>
          <p:nvPr/>
        </p:nvSpPr>
        <p:spPr>
          <a:xfrm>
            <a:off x="5100640" y="2581427"/>
            <a:ext cx="1980101" cy="1989531"/>
          </a:xfrm>
          <a:prstGeom prst="arc">
            <a:avLst>
              <a:gd name="adj1" fmla="val 10766207"/>
              <a:gd name="adj2" fmla="val 0"/>
            </a:avLst>
          </a:prstGeom>
          <a:ln w="6985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7081776" y="2580387"/>
            <a:ext cx="1982171" cy="1991611"/>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c 10"/>
          <p:cNvSpPr/>
          <p:nvPr/>
        </p:nvSpPr>
        <p:spPr>
          <a:xfrm rot="10800000">
            <a:off x="7082811" y="2581427"/>
            <a:ext cx="1980101" cy="1989531"/>
          </a:xfrm>
          <a:prstGeom prst="arc">
            <a:avLst>
              <a:gd name="adj1" fmla="val 10766207"/>
              <a:gd name="adj2" fmla="val 0"/>
            </a:avLst>
          </a:prstGeom>
          <a:ln w="69850" cap="rnd">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9"/>
          <p:cNvSpPr>
            <a:spLocks noChangeArrowheads="1"/>
          </p:cNvSpPr>
          <p:nvPr/>
        </p:nvSpPr>
        <p:spPr bwMode="auto">
          <a:xfrm>
            <a:off x="3765960" y="2812743"/>
            <a:ext cx="686254" cy="689522"/>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a:p>
        </p:txBody>
      </p:sp>
      <p:sp>
        <p:nvSpPr>
          <p:cNvPr id="17" name="Oval 20"/>
          <p:cNvSpPr>
            <a:spLocks noChangeArrowheads="1"/>
          </p:cNvSpPr>
          <p:nvPr/>
        </p:nvSpPr>
        <p:spPr bwMode="auto">
          <a:xfrm>
            <a:off x="5747848" y="2812739"/>
            <a:ext cx="686254" cy="689522"/>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en-US"/>
          </a:p>
        </p:txBody>
      </p:sp>
      <p:sp>
        <p:nvSpPr>
          <p:cNvPr id="20" name="Oval 18"/>
          <p:cNvSpPr>
            <a:spLocks noChangeArrowheads="1"/>
          </p:cNvSpPr>
          <p:nvPr/>
        </p:nvSpPr>
        <p:spPr bwMode="auto">
          <a:xfrm>
            <a:off x="7729733" y="2812739"/>
            <a:ext cx="686254" cy="689522"/>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en-US"/>
          </a:p>
        </p:txBody>
      </p:sp>
      <p:sp>
        <p:nvSpPr>
          <p:cNvPr id="23" name="Oval 15"/>
          <p:cNvSpPr>
            <a:spLocks noChangeArrowheads="1"/>
          </p:cNvSpPr>
          <p:nvPr/>
        </p:nvSpPr>
        <p:spPr bwMode="auto">
          <a:xfrm>
            <a:off x="1784075" y="2812739"/>
            <a:ext cx="686254" cy="689522"/>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dirty="0"/>
          </a:p>
        </p:txBody>
      </p:sp>
      <p:sp>
        <p:nvSpPr>
          <p:cNvPr id="44" name="Oval 9">
            <a:extLst>
              <a:ext uri="{FF2B5EF4-FFF2-40B4-BE49-F238E27FC236}">
                <a16:creationId xmlns:a16="http://schemas.microsoft.com/office/drawing/2014/main" id="{97902BE6-FFCC-4F4B-9C11-095D3ADF98B7}"/>
              </a:ext>
            </a:extLst>
          </p:cNvPr>
          <p:cNvSpPr/>
          <p:nvPr/>
        </p:nvSpPr>
        <p:spPr>
          <a:xfrm>
            <a:off x="9059735" y="2580387"/>
            <a:ext cx="1982171" cy="1991611"/>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Arc 8">
            <a:extLst>
              <a:ext uri="{FF2B5EF4-FFF2-40B4-BE49-F238E27FC236}">
                <a16:creationId xmlns:a16="http://schemas.microsoft.com/office/drawing/2014/main" id="{759B6E44-F0F7-2F47-980E-0BA7931F86DE}"/>
              </a:ext>
            </a:extLst>
          </p:cNvPr>
          <p:cNvSpPr/>
          <p:nvPr/>
        </p:nvSpPr>
        <p:spPr>
          <a:xfrm>
            <a:off x="9060415" y="2581427"/>
            <a:ext cx="1980101" cy="1989531"/>
          </a:xfrm>
          <a:prstGeom prst="arc">
            <a:avLst>
              <a:gd name="adj1" fmla="val 10766207"/>
              <a:gd name="adj2" fmla="val 0"/>
            </a:avLst>
          </a:prstGeom>
          <a:ln w="6985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Oval 20">
            <a:extLst>
              <a:ext uri="{FF2B5EF4-FFF2-40B4-BE49-F238E27FC236}">
                <a16:creationId xmlns:a16="http://schemas.microsoft.com/office/drawing/2014/main" id="{FBB25DA6-F56E-9C4F-B356-A2A4F7430AB0}"/>
              </a:ext>
            </a:extLst>
          </p:cNvPr>
          <p:cNvSpPr>
            <a:spLocks noChangeArrowheads="1"/>
          </p:cNvSpPr>
          <p:nvPr/>
        </p:nvSpPr>
        <p:spPr bwMode="auto">
          <a:xfrm>
            <a:off x="9722706" y="2812739"/>
            <a:ext cx="686254" cy="689522"/>
          </a:xfrm>
          <a:prstGeom prst="ellipse">
            <a:avLst/>
          </a:prstGeom>
          <a:solidFill>
            <a:schemeClr val="accent6"/>
          </a:solidFill>
          <a:ln>
            <a:noFill/>
          </a:ln>
        </p:spPr>
        <p:txBody>
          <a:bodyPr vert="horz" wrap="square" lIns="68580" tIns="34290" rIns="68580" bIns="34290" numCol="1" anchor="t" anchorCtr="0" compatLnSpc="1">
            <a:prstTxWarp prst="textNoShape">
              <a:avLst/>
            </a:prstTxWarp>
          </a:bodyPr>
          <a:lstStyle/>
          <a:p>
            <a:endParaRPr lang="en-US"/>
          </a:p>
        </p:txBody>
      </p:sp>
      <p:pic>
        <p:nvPicPr>
          <p:cNvPr id="62" name="Afbeelding 61">
            <a:extLst>
              <a:ext uri="{FF2B5EF4-FFF2-40B4-BE49-F238E27FC236}">
                <a16:creationId xmlns:a16="http://schemas.microsoft.com/office/drawing/2014/main" id="{F0137654-E59B-D94B-AC56-609A10D82CE5}"/>
              </a:ext>
            </a:extLst>
          </p:cNvPr>
          <p:cNvPicPr>
            <a:picLocks noChangeAspect="1"/>
          </p:cNvPicPr>
          <p:nvPr/>
        </p:nvPicPr>
        <p:blipFill>
          <a:blip r:embed="rId3"/>
          <a:stretch>
            <a:fillRect/>
          </a:stretch>
        </p:blipFill>
        <p:spPr>
          <a:xfrm>
            <a:off x="1853827" y="2908783"/>
            <a:ext cx="546748" cy="549352"/>
          </a:xfrm>
          <a:prstGeom prst="rect">
            <a:avLst/>
          </a:prstGeom>
        </p:spPr>
      </p:pic>
      <p:pic>
        <p:nvPicPr>
          <p:cNvPr id="63" name="Afbeelding 62">
            <a:extLst>
              <a:ext uri="{FF2B5EF4-FFF2-40B4-BE49-F238E27FC236}">
                <a16:creationId xmlns:a16="http://schemas.microsoft.com/office/drawing/2014/main" id="{B815E599-1FF6-8D40-81B2-680A92F519E2}"/>
              </a:ext>
            </a:extLst>
          </p:cNvPr>
          <p:cNvPicPr>
            <a:picLocks noChangeAspect="1"/>
          </p:cNvPicPr>
          <p:nvPr/>
        </p:nvPicPr>
        <p:blipFill>
          <a:blip r:embed="rId4"/>
          <a:stretch>
            <a:fillRect/>
          </a:stretch>
        </p:blipFill>
        <p:spPr>
          <a:xfrm>
            <a:off x="5854673" y="2918437"/>
            <a:ext cx="460403" cy="462595"/>
          </a:xfrm>
          <a:prstGeom prst="rect">
            <a:avLst/>
          </a:prstGeom>
        </p:spPr>
      </p:pic>
      <p:pic>
        <p:nvPicPr>
          <p:cNvPr id="64" name="Afbeelding 63">
            <a:extLst>
              <a:ext uri="{FF2B5EF4-FFF2-40B4-BE49-F238E27FC236}">
                <a16:creationId xmlns:a16="http://schemas.microsoft.com/office/drawing/2014/main" id="{B19869CA-1847-DC4C-A067-A5C86D0403AA}"/>
              </a:ext>
            </a:extLst>
          </p:cNvPr>
          <p:cNvPicPr>
            <a:picLocks noChangeAspect="1"/>
          </p:cNvPicPr>
          <p:nvPr/>
        </p:nvPicPr>
        <p:blipFill>
          <a:blip r:embed="rId5"/>
          <a:stretch>
            <a:fillRect/>
          </a:stretch>
        </p:blipFill>
        <p:spPr>
          <a:xfrm>
            <a:off x="3869691" y="2856450"/>
            <a:ext cx="522096" cy="524582"/>
          </a:xfrm>
          <a:prstGeom prst="rect">
            <a:avLst/>
          </a:prstGeom>
        </p:spPr>
      </p:pic>
      <p:pic>
        <p:nvPicPr>
          <p:cNvPr id="65" name="Afbeelding 64">
            <a:extLst>
              <a:ext uri="{FF2B5EF4-FFF2-40B4-BE49-F238E27FC236}">
                <a16:creationId xmlns:a16="http://schemas.microsoft.com/office/drawing/2014/main" id="{94419D97-09E5-EC4E-AD63-30B45ACE6850}"/>
              </a:ext>
            </a:extLst>
          </p:cNvPr>
          <p:cNvPicPr>
            <a:picLocks noChangeAspect="1"/>
          </p:cNvPicPr>
          <p:nvPr/>
        </p:nvPicPr>
        <p:blipFill>
          <a:blip r:embed="rId6"/>
          <a:stretch>
            <a:fillRect/>
          </a:stretch>
        </p:blipFill>
        <p:spPr>
          <a:xfrm>
            <a:off x="9783974" y="2857820"/>
            <a:ext cx="533692" cy="536233"/>
          </a:xfrm>
          <a:prstGeom prst="rect">
            <a:avLst/>
          </a:prstGeom>
        </p:spPr>
      </p:pic>
      <p:pic>
        <p:nvPicPr>
          <p:cNvPr id="66" name="Tijdelijke aanduiding voor inhoud 52">
            <a:extLst>
              <a:ext uri="{FF2B5EF4-FFF2-40B4-BE49-F238E27FC236}">
                <a16:creationId xmlns:a16="http://schemas.microsoft.com/office/drawing/2014/main" id="{AA64E966-B230-EE45-A97F-CE684FFB0310}"/>
              </a:ext>
            </a:extLst>
          </p:cNvPr>
          <p:cNvPicPr>
            <a:picLocks noChangeAspect="1"/>
          </p:cNvPicPr>
          <p:nvPr/>
        </p:nvPicPr>
        <p:blipFill>
          <a:blip r:embed="rId7"/>
          <a:stretch>
            <a:fillRect/>
          </a:stretch>
        </p:blipFill>
        <p:spPr>
          <a:xfrm>
            <a:off x="7789039" y="2883124"/>
            <a:ext cx="560075" cy="562742"/>
          </a:xfrm>
          <a:prstGeom prst="rect">
            <a:avLst/>
          </a:prstGeom>
        </p:spPr>
      </p:pic>
      <p:sp>
        <p:nvSpPr>
          <p:cNvPr id="69" name="Rectangle 30">
            <a:extLst>
              <a:ext uri="{FF2B5EF4-FFF2-40B4-BE49-F238E27FC236}">
                <a16:creationId xmlns:a16="http://schemas.microsoft.com/office/drawing/2014/main" id="{D11B3B0C-DB5F-F04F-A660-D7B9DFFBED95}"/>
              </a:ext>
            </a:extLst>
          </p:cNvPr>
          <p:cNvSpPr/>
          <p:nvPr/>
        </p:nvSpPr>
        <p:spPr>
          <a:xfrm>
            <a:off x="9334611" y="3733574"/>
            <a:ext cx="1432416" cy="312127"/>
          </a:xfrm>
          <a:prstGeom prst="rect">
            <a:avLst/>
          </a:prstGeom>
        </p:spPr>
        <p:txBody>
          <a:bodyPr wrap="square">
            <a:spAutoFit/>
          </a:bodyPr>
          <a:lstStyle/>
          <a:p>
            <a:pPr algn="ctr"/>
            <a:r>
              <a:rPr lang="en-US" sz="1400" dirty="0"/>
              <a:t>METHODOLOGY</a:t>
            </a:r>
          </a:p>
        </p:txBody>
      </p:sp>
    </p:spTree>
    <p:extLst>
      <p:ext uri="{BB962C8B-B14F-4D97-AF65-F5344CB8AC3E}">
        <p14:creationId xmlns:p14="http://schemas.microsoft.com/office/powerpoint/2010/main" val="361964957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8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0000">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14:bounceEnd="50000">
                                          <p:cBhvr additive="base">
                                            <p:cTn id="11" dur="8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12" dur="8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0000">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8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6" dur="8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14:bounceEnd="50000">
                                          <p:cBhvr additive="base">
                                            <p:cTn id="19" dur="8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0" dur="8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0000">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14:bounceEnd="50000">
                                          <p:cBhvr additive="base">
                                            <p:cTn id="23" dur="800" fill="hold"/>
                                            <p:tgtEl>
                                              <p:spTgt spid="44"/>
                                            </p:tgtEl>
                                            <p:attrNameLst>
                                              <p:attrName>ppt_x</p:attrName>
                                            </p:attrNameLst>
                                          </p:cBhvr>
                                          <p:tavLst>
                                            <p:tav tm="0">
                                              <p:val>
                                                <p:strVal val="#ppt_x"/>
                                              </p:val>
                                            </p:tav>
                                            <p:tav tm="100000">
                                              <p:val>
                                                <p:strVal val="#ppt_x"/>
                                              </p:val>
                                            </p:tav>
                                          </p:tavLst>
                                        </p:anim>
                                        <p:anim calcmode="lin" valueType="num" p14:bounceEnd="50000">
                                          <p:cBhvr additive="base">
                                            <p:cTn id="24" dur="800" fill="hold"/>
                                            <p:tgtEl>
                                              <p:spTgt spid="44"/>
                                            </p:tgtEl>
                                            <p:attrNameLst>
                                              <p:attrName>ppt_y</p:attrName>
                                            </p:attrNameLst>
                                          </p:cBhvr>
                                          <p:tavLst>
                                            <p:tav tm="0">
                                              <p:val>
                                                <p:strVal val="0-#ppt_h/2"/>
                                              </p:val>
                                            </p:tav>
                                            <p:tav tm="100000">
                                              <p:val>
                                                <p:strVal val="#ppt_y"/>
                                              </p:val>
                                            </p:tav>
                                          </p:tavLst>
                                        </p:anim>
                                      </p:childTnLst>
                                    </p:cTn>
                                  </p:par>
                                  <p:par>
                                    <p:cTn id="25" presetID="22" presetClass="entr" presetSubtype="8" fill="hold" grpId="0" nodeType="withEffect">
                                      <p:stCondLst>
                                        <p:cond delay="80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200"/>
                                            <p:tgtEl>
                                              <p:spTgt spid="5"/>
                                            </p:tgtEl>
                                          </p:cBhvr>
                                        </p:animEffect>
                                      </p:childTnLst>
                                    </p:cTn>
                                  </p:par>
                                  <p:par>
                                    <p:cTn id="28" presetID="22" presetClass="entr" presetSubtype="8" fill="hold" grpId="0" nodeType="withEffect">
                                      <p:stCondLst>
                                        <p:cond delay="100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200"/>
                                            <p:tgtEl>
                                              <p:spTgt spid="7"/>
                                            </p:tgtEl>
                                          </p:cBhvr>
                                        </p:animEffect>
                                      </p:childTnLst>
                                    </p:cTn>
                                  </p:par>
                                  <p:par>
                                    <p:cTn id="31" presetID="22" presetClass="entr" presetSubtype="8" fill="hold" grpId="0" nodeType="withEffect">
                                      <p:stCondLst>
                                        <p:cond delay="120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200"/>
                                            <p:tgtEl>
                                              <p:spTgt spid="9"/>
                                            </p:tgtEl>
                                          </p:cBhvr>
                                        </p:animEffect>
                                      </p:childTnLst>
                                    </p:cTn>
                                  </p:par>
                                  <p:par>
                                    <p:cTn id="34" presetID="22" presetClass="entr" presetSubtype="8" fill="hold" grpId="0" nodeType="withEffect">
                                      <p:stCondLst>
                                        <p:cond delay="14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
                                            <p:tgtEl>
                                              <p:spTgt spid="11"/>
                                            </p:tgtEl>
                                          </p:cBhvr>
                                        </p:animEffect>
                                      </p:childTnLst>
                                    </p:cTn>
                                  </p:par>
                                  <p:par>
                                    <p:cTn id="37" presetID="22" presetClass="entr" presetSubtype="8" fill="hold" grpId="0" nodeType="withEffect">
                                      <p:stCondLst>
                                        <p:cond delay="160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2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44" grpId="0" animBg="1"/>
          <p:bldP spid="4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800" fill="hold"/>
                                            <p:tgtEl>
                                              <p:spTgt spid="6"/>
                                            </p:tgtEl>
                                            <p:attrNameLst>
                                              <p:attrName>ppt_x</p:attrName>
                                            </p:attrNameLst>
                                          </p:cBhvr>
                                          <p:tavLst>
                                            <p:tav tm="0">
                                              <p:val>
                                                <p:strVal val="#ppt_x"/>
                                              </p:val>
                                            </p:tav>
                                            <p:tav tm="100000">
                                              <p:val>
                                                <p:strVal val="#ppt_x"/>
                                              </p:val>
                                            </p:tav>
                                          </p:tavLst>
                                        </p:anim>
                                        <p:anim calcmode="lin" valueType="num">
                                          <p:cBhvr additive="base">
                                            <p:cTn id="12" dur="8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800" fill="hold"/>
                                            <p:tgtEl>
                                              <p:spTgt spid="8"/>
                                            </p:tgtEl>
                                            <p:attrNameLst>
                                              <p:attrName>ppt_x</p:attrName>
                                            </p:attrNameLst>
                                          </p:cBhvr>
                                          <p:tavLst>
                                            <p:tav tm="0">
                                              <p:val>
                                                <p:strVal val="#ppt_x"/>
                                              </p:val>
                                            </p:tav>
                                            <p:tav tm="100000">
                                              <p:val>
                                                <p:strVal val="#ppt_x"/>
                                              </p:val>
                                            </p:tav>
                                          </p:tavLst>
                                        </p:anim>
                                        <p:anim calcmode="lin" valueType="num">
                                          <p:cBhvr additive="base">
                                            <p:cTn id="16" dur="8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800" fill="hold"/>
                                            <p:tgtEl>
                                              <p:spTgt spid="10"/>
                                            </p:tgtEl>
                                            <p:attrNameLst>
                                              <p:attrName>ppt_x</p:attrName>
                                            </p:attrNameLst>
                                          </p:cBhvr>
                                          <p:tavLst>
                                            <p:tav tm="0">
                                              <p:val>
                                                <p:strVal val="#ppt_x"/>
                                              </p:val>
                                            </p:tav>
                                            <p:tav tm="100000">
                                              <p:val>
                                                <p:strVal val="#ppt_x"/>
                                              </p:val>
                                            </p:tav>
                                          </p:tavLst>
                                        </p:anim>
                                        <p:anim calcmode="lin" valueType="num">
                                          <p:cBhvr additive="base">
                                            <p:cTn id="20" dur="8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800" fill="hold"/>
                                            <p:tgtEl>
                                              <p:spTgt spid="44"/>
                                            </p:tgtEl>
                                            <p:attrNameLst>
                                              <p:attrName>ppt_x</p:attrName>
                                            </p:attrNameLst>
                                          </p:cBhvr>
                                          <p:tavLst>
                                            <p:tav tm="0">
                                              <p:val>
                                                <p:strVal val="#ppt_x"/>
                                              </p:val>
                                            </p:tav>
                                            <p:tav tm="100000">
                                              <p:val>
                                                <p:strVal val="#ppt_x"/>
                                              </p:val>
                                            </p:tav>
                                          </p:tavLst>
                                        </p:anim>
                                        <p:anim calcmode="lin" valueType="num">
                                          <p:cBhvr additive="base">
                                            <p:cTn id="24" dur="800" fill="hold"/>
                                            <p:tgtEl>
                                              <p:spTgt spid="44"/>
                                            </p:tgtEl>
                                            <p:attrNameLst>
                                              <p:attrName>ppt_y</p:attrName>
                                            </p:attrNameLst>
                                          </p:cBhvr>
                                          <p:tavLst>
                                            <p:tav tm="0">
                                              <p:val>
                                                <p:strVal val="0-#ppt_h/2"/>
                                              </p:val>
                                            </p:tav>
                                            <p:tav tm="100000">
                                              <p:val>
                                                <p:strVal val="#ppt_y"/>
                                              </p:val>
                                            </p:tav>
                                          </p:tavLst>
                                        </p:anim>
                                      </p:childTnLst>
                                    </p:cTn>
                                  </p:par>
                                  <p:par>
                                    <p:cTn id="25" presetID="22" presetClass="entr" presetSubtype="8" fill="hold" grpId="0" nodeType="withEffect">
                                      <p:stCondLst>
                                        <p:cond delay="80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200"/>
                                            <p:tgtEl>
                                              <p:spTgt spid="5"/>
                                            </p:tgtEl>
                                          </p:cBhvr>
                                        </p:animEffect>
                                      </p:childTnLst>
                                    </p:cTn>
                                  </p:par>
                                  <p:par>
                                    <p:cTn id="28" presetID="22" presetClass="entr" presetSubtype="8" fill="hold" grpId="0" nodeType="withEffect">
                                      <p:stCondLst>
                                        <p:cond delay="100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200"/>
                                            <p:tgtEl>
                                              <p:spTgt spid="7"/>
                                            </p:tgtEl>
                                          </p:cBhvr>
                                        </p:animEffect>
                                      </p:childTnLst>
                                    </p:cTn>
                                  </p:par>
                                  <p:par>
                                    <p:cTn id="31" presetID="22" presetClass="entr" presetSubtype="8" fill="hold" grpId="0" nodeType="withEffect">
                                      <p:stCondLst>
                                        <p:cond delay="120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200"/>
                                            <p:tgtEl>
                                              <p:spTgt spid="9"/>
                                            </p:tgtEl>
                                          </p:cBhvr>
                                        </p:animEffect>
                                      </p:childTnLst>
                                    </p:cTn>
                                  </p:par>
                                  <p:par>
                                    <p:cTn id="34" presetID="22" presetClass="entr" presetSubtype="8" fill="hold" grpId="0" nodeType="withEffect">
                                      <p:stCondLst>
                                        <p:cond delay="14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
                                            <p:tgtEl>
                                              <p:spTgt spid="11"/>
                                            </p:tgtEl>
                                          </p:cBhvr>
                                        </p:animEffect>
                                      </p:childTnLst>
                                    </p:cTn>
                                  </p:par>
                                  <p:par>
                                    <p:cTn id="37" presetID="22" presetClass="entr" presetSubtype="8" fill="hold" grpId="0" nodeType="withEffect">
                                      <p:stCondLst>
                                        <p:cond delay="160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2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44" grpId="0" animBg="1"/>
          <p:bldP spid="45"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5053480" y="3149601"/>
            <a:ext cx="2136422" cy="2136422"/>
          </a:xfrm>
          <a:prstGeom prst="roundRect">
            <a:avLst/>
          </a:prstGeom>
          <a:solidFill>
            <a:schemeClr val="accent1">
              <a:lumMod val="75000"/>
            </a:schemeClr>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ed Rectangle 42"/>
          <p:cNvSpPr/>
          <p:nvPr/>
        </p:nvSpPr>
        <p:spPr>
          <a:xfrm>
            <a:off x="5053480" y="2655712"/>
            <a:ext cx="2136422" cy="2136422"/>
          </a:xfrm>
          <a:prstGeom prst="roundRect">
            <a:avLst/>
          </a:prstGeom>
          <a:solidFill>
            <a:schemeClr val="accent1">
              <a:lumMod val="60000"/>
              <a:lumOff val="40000"/>
            </a:schemeClr>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ounded Rectangle 43"/>
          <p:cNvSpPr/>
          <p:nvPr/>
        </p:nvSpPr>
        <p:spPr>
          <a:xfrm>
            <a:off x="5053480" y="2161822"/>
            <a:ext cx="2136422" cy="2136422"/>
          </a:xfrm>
          <a:prstGeom prst="roundRect">
            <a:avLst/>
          </a:prstGeom>
          <a:solidFill>
            <a:schemeClr val="accent1">
              <a:lumMod val="40000"/>
              <a:lumOff val="60000"/>
            </a:schemeClr>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12"/>
          <p:cNvSpPr>
            <a:spLocks noChangeArrowheads="1"/>
          </p:cNvSpPr>
          <p:nvPr/>
        </p:nvSpPr>
        <p:spPr bwMode="auto">
          <a:xfrm>
            <a:off x="3850282" y="3475043"/>
            <a:ext cx="593598" cy="593598"/>
          </a:xfrm>
          <a:prstGeom prst="ellipse">
            <a:avLst/>
          </a:prstGeom>
          <a:solidFill>
            <a:schemeClr val="accent1">
              <a:lumMod val="60000"/>
              <a:lumOff val="40000"/>
            </a:schemeClr>
          </a:solidFill>
          <a:ln w="9525">
            <a:noFill/>
            <a:round/>
            <a:headEnd/>
            <a:tailEnd/>
          </a:ln>
          <a:extLst/>
        </p:spPr>
        <p:txBody>
          <a:bodyPr vert="horz" wrap="square" lIns="91440" tIns="45720" rIns="91440" bIns="45720" numCol="1" anchor="ctr" anchorCtr="0" compatLnSpc="1">
            <a:prstTxWarp prst="textNoShape">
              <a:avLst/>
            </a:prstTxWarp>
          </a:bodyPr>
          <a:lstStyle/>
          <a:p>
            <a:pPr algn="ctr"/>
            <a:r>
              <a:rPr lang="en-US" sz="2400" dirty="0">
                <a:solidFill>
                  <a:schemeClr val="bg1"/>
                </a:solidFill>
              </a:rPr>
              <a:t>#</a:t>
            </a:r>
          </a:p>
        </p:txBody>
      </p:sp>
      <p:cxnSp>
        <p:nvCxnSpPr>
          <p:cNvPr id="48" name="Straight Connector 47"/>
          <p:cNvCxnSpPr/>
          <p:nvPr/>
        </p:nvCxnSpPr>
        <p:spPr>
          <a:xfrm flipH="1">
            <a:off x="6781801" y="2656524"/>
            <a:ext cx="1106894" cy="0"/>
          </a:xfrm>
          <a:prstGeom prst="line">
            <a:avLst/>
          </a:prstGeom>
          <a:ln w="6350" cmpd="sng">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4443881" y="3771842"/>
            <a:ext cx="312148" cy="0"/>
          </a:xfrm>
          <a:prstGeom prst="line">
            <a:avLst/>
          </a:prstGeom>
          <a:ln w="635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1167543" y="3381024"/>
            <a:ext cx="2664249" cy="750014"/>
          </a:xfrm>
          <a:prstGeom prst="rect">
            <a:avLst/>
          </a:prstGeom>
        </p:spPr>
        <p:txBody>
          <a:bodyPr wrap="square" lIns="182880" rIns="182880" bIns="73152">
            <a:spAutoFit/>
          </a:bodyPr>
          <a:lstStyle/>
          <a:p>
            <a:pPr algn="r">
              <a:lnSpc>
                <a:spcPct val="89000"/>
              </a:lnSpc>
            </a:pPr>
            <a:r>
              <a:rPr lang="en-US" dirty="0"/>
              <a:t>NUMERICAL METHODS</a:t>
            </a:r>
          </a:p>
          <a:p>
            <a:pPr algn="r">
              <a:lnSpc>
                <a:spcPct val="89000"/>
              </a:lnSpc>
            </a:pPr>
            <a:r>
              <a:rPr lang="en-US" sz="1400" dirty="0"/>
              <a:t>Classical numerical solvers</a:t>
            </a:r>
          </a:p>
          <a:p>
            <a:pPr algn="r">
              <a:lnSpc>
                <a:spcPct val="89000"/>
              </a:lnSpc>
            </a:pPr>
            <a:r>
              <a:rPr lang="en-US" sz="1400" dirty="0"/>
              <a:t> and reduced order models</a:t>
            </a:r>
          </a:p>
        </p:txBody>
      </p:sp>
      <p:cxnSp>
        <p:nvCxnSpPr>
          <p:cNvPr id="51" name="Straight Connector 50"/>
          <p:cNvCxnSpPr/>
          <p:nvPr/>
        </p:nvCxnSpPr>
        <p:spPr>
          <a:xfrm flipH="1">
            <a:off x="7315201" y="4372329"/>
            <a:ext cx="573494"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8207022" y="2277536"/>
            <a:ext cx="2817435" cy="750014"/>
          </a:xfrm>
          <a:prstGeom prst="rect">
            <a:avLst/>
          </a:prstGeom>
        </p:spPr>
        <p:txBody>
          <a:bodyPr wrap="square" lIns="182880" rIns="182880" bIns="73152">
            <a:spAutoFit/>
          </a:bodyPr>
          <a:lstStyle/>
          <a:p>
            <a:pPr>
              <a:lnSpc>
                <a:spcPct val="89000"/>
              </a:lnSpc>
            </a:pPr>
            <a:r>
              <a:rPr lang="en-US" dirty="0"/>
              <a:t>NEURAL NETWORKS</a:t>
            </a:r>
          </a:p>
          <a:p>
            <a:pPr>
              <a:lnSpc>
                <a:spcPct val="89000"/>
              </a:lnSpc>
            </a:pPr>
            <a:r>
              <a:rPr lang="en-US" sz="1400" dirty="0"/>
              <a:t>Non-linear relations, latent representations, time evolution</a:t>
            </a:r>
          </a:p>
        </p:txBody>
      </p:sp>
      <p:sp>
        <p:nvSpPr>
          <p:cNvPr id="53" name="Oval 12"/>
          <p:cNvSpPr>
            <a:spLocks noChangeArrowheads="1"/>
          </p:cNvSpPr>
          <p:nvPr/>
        </p:nvSpPr>
        <p:spPr bwMode="auto">
          <a:xfrm>
            <a:off x="7621703" y="2359725"/>
            <a:ext cx="593598" cy="593598"/>
          </a:xfrm>
          <a:prstGeom prst="ellipse">
            <a:avLst/>
          </a:prstGeom>
          <a:solidFill>
            <a:schemeClr val="accent1">
              <a:lumMod val="40000"/>
              <a:lumOff val="60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mc:AlternateContent xmlns:mc="http://schemas.openxmlformats.org/markup-compatibility/2006">
        <mc:Choice xmlns:a14="http://schemas.microsoft.com/office/drawing/2010/main" Requires="a14">
          <p:sp>
            <p:nvSpPr>
              <p:cNvPr id="54" name="Oval 12"/>
              <p:cNvSpPr>
                <a:spLocks noChangeArrowheads="1"/>
              </p:cNvSpPr>
              <p:nvPr/>
            </p:nvSpPr>
            <p:spPr bwMode="auto">
              <a:xfrm>
                <a:off x="7621703" y="4075530"/>
                <a:ext cx="593598" cy="593598"/>
              </a:xfrm>
              <a:prstGeom prst="ellipse">
                <a:avLst/>
              </a:prstGeom>
              <a:solidFill>
                <a:schemeClr val="accent1">
                  <a:lumMod val="75000"/>
                </a:schemeClr>
              </a:solidFill>
              <a:ln w="9525">
                <a:noFill/>
                <a:round/>
                <a:headEnd/>
                <a:tailEnd/>
              </a:ln>
              <a:extLst/>
            </p:spPr>
            <p:txBody>
              <a:bodyPr vert="horz" wrap="square" lIns="91440" tIns="45720" rIns="91440" bIns="45720" numCol="1" anchor="ctr" anchorCtr="0" compatLnSpc="1">
                <a:prstTxWarp prst="textNoShape">
                  <a:avLst/>
                </a:prstTxWarp>
              </a:bodyPr>
              <a:lstStyle/>
              <a:p>
                <a14:m>
                  <m:oMathPara xmlns:m="http://schemas.openxmlformats.org/officeDocument/2006/math">
                    <m:oMathParaPr>
                      <m:jc m:val="centerGroup"/>
                    </m:oMathParaPr>
                    <m:oMath xmlns:m="http://schemas.openxmlformats.org/officeDocument/2006/math">
                      <m:f>
                        <m:fPr>
                          <m:ctrlPr>
                            <a:rPr lang="en-US" sz="1600" i="1" smtClean="0">
                              <a:solidFill>
                                <a:schemeClr val="bg1"/>
                              </a:solidFill>
                              <a:latin typeface="Cambria Math" panose="02040503050406030204" pitchFamily="18" charset="0"/>
                            </a:rPr>
                          </m:ctrlPr>
                        </m:fPr>
                        <m:num>
                          <m:r>
                            <a:rPr lang="en-US" sz="1600" i="1" smtClean="0">
                              <a:solidFill>
                                <a:schemeClr val="bg1"/>
                              </a:solidFill>
                              <a:latin typeface="Cambria Math" panose="02040503050406030204" pitchFamily="18" charset="0"/>
                            </a:rPr>
                            <m:t>𝜕</m:t>
                          </m:r>
                          <m:r>
                            <a:rPr lang="en-US" sz="1600" i="1" smtClean="0">
                              <a:solidFill>
                                <a:schemeClr val="bg1"/>
                              </a:solidFill>
                              <a:latin typeface="Cambria Math" panose="02040503050406030204" pitchFamily="18" charset="0"/>
                            </a:rPr>
                            <m:t>𝑦</m:t>
                          </m:r>
                        </m:num>
                        <m:den>
                          <m:r>
                            <a:rPr lang="en-US" sz="1600" i="1" smtClean="0">
                              <a:solidFill>
                                <a:schemeClr val="bg1"/>
                              </a:solidFill>
                              <a:latin typeface="Cambria Math" panose="02040503050406030204" pitchFamily="18" charset="0"/>
                            </a:rPr>
                            <m:t>𝜕</m:t>
                          </m:r>
                          <m:r>
                            <a:rPr lang="en-US" sz="1600" i="1" smtClean="0">
                              <a:solidFill>
                                <a:schemeClr val="bg1"/>
                              </a:solidFill>
                              <a:latin typeface="Cambria Math" panose="02040503050406030204" pitchFamily="18" charset="0"/>
                            </a:rPr>
                            <m:t>𝑥</m:t>
                          </m:r>
                        </m:den>
                      </m:f>
                    </m:oMath>
                  </m:oMathPara>
                </a14:m>
                <a:endParaRPr lang="en-US" sz="1600" dirty="0"/>
              </a:p>
            </p:txBody>
          </p:sp>
        </mc:Choice>
        <mc:Fallback>
          <p:sp>
            <p:nvSpPr>
              <p:cNvPr id="54" name="Oval 12"/>
              <p:cNvSpPr>
                <a:spLocks noRot="1" noChangeAspect="1" noMove="1" noResize="1" noEditPoints="1" noAdjustHandles="1" noChangeArrowheads="1" noChangeShapeType="1" noTextEdit="1"/>
              </p:cNvSpPr>
              <p:nvPr/>
            </p:nvSpPr>
            <p:spPr bwMode="auto">
              <a:xfrm>
                <a:off x="7621703" y="4075530"/>
                <a:ext cx="593598" cy="593598"/>
              </a:xfrm>
              <a:prstGeom prst="ellipse">
                <a:avLst/>
              </a:prstGeom>
              <a:blipFill>
                <a:blip r:embed="rId3"/>
                <a:stretch>
                  <a:fillRect/>
                </a:stretch>
              </a:blipFill>
              <a:ln w="9525">
                <a:noFill/>
                <a:round/>
                <a:headEnd/>
                <a:tailEnd/>
              </a:ln>
              <a:extLst/>
            </p:spPr>
            <p:txBody>
              <a:bodyPr/>
              <a:lstStyle/>
              <a:p>
                <a:r>
                  <a:rPr lang="nl-NL">
                    <a:noFill/>
                  </a:rPr>
                  <a:t> </a:t>
                </a:r>
              </a:p>
            </p:txBody>
          </p:sp>
        </mc:Fallback>
      </mc:AlternateContent>
      <p:sp>
        <p:nvSpPr>
          <p:cNvPr id="57" name="Rectangle 56"/>
          <p:cNvSpPr/>
          <p:nvPr/>
        </p:nvSpPr>
        <p:spPr>
          <a:xfrm>
            <a:off x="8207022" y="3990624"/>
            <a:ext cx="2817435" cy="750014"/>
          </a:xfrm>
          <a:prstGeom prst="rect">
            <a:avLst/>
          </a:prstGeom>
        </p:spPr>
        <p:txBody>
          <a:bodyPr wrap="square" lIns="182880" rIns="182880" bIns="73152">
            <a:spAutoFit/>
          </a:bodyPr>
          <a:lstStyle/>
          <a:p>
            <a:pPr>
              <a:lnSpc>
                <a:spcPct val="89000"/>
              </a:lnSpc>
            </a:pPr>
            <a:r>
              <a:rPr lang="en-US" dirty="0"/>
              <a:t>MATHEMATICAL MODELS</a:t>
            </a:r>
          </a:p>
          <a:p>
            <a:pPr>
              <a:lnSpc>
                <a:spcPct val="89000"/>
              </a:lnSpc>
            </a:pPr>
            <a:r>
              <a:rPr lang="en-US" sz="1400" dirty="0"/>
              <a:t>Approximate reality and desire for near real-time simulations</a:t>
            </a:r>
          </a:p>
        </p:txBody>
      </p:sp>
      <p:grpSp>
        <p:nvGrpSpPr>
          <p:cNvPr id="20" name="Groep 19">
            <a:extLst>
              <a:ext uri="{FF2B5EF4-FFF2-40B4-BE49-F238E27FC236}">
                <a16:creationId xmlns:a16="http://schemas.microsoft.com/office/drawing/2014/main" id="{54F2E651-638C-8548-BA92-7AEC1D1071A8}"/>
              </a:ext>
            </a:extLst>
          </p:cNvPr>
          <p:cNvGrpSpPr/>
          <p:nvPr/>
        </p:nvGrpSpPr>
        <p:grpSpPr>
          <a:xfrm>
            <a:off x="237784" y="650004"/>
            <a:ext cx="799528" cy="6308000"/>
            <a:chOff x="979154" y="650004"/>
            <a:chExt cx="799528" cy="6308000"/>
          </a:xfrm>
        </p:grpSpPr>
        <p:grpSp>
          <p:nvGrpSpPr>
            <p:cNvPr id="21" name="Groep 20">
              <a:extLst>
                <a:ext uri="{FF2B5EF4-FFF2-40B4-BE49-F238E27FC236}">
                  <a16:creationId xmlns:a16="http://schemas.microsoft.com/office/drawing/2014/main" id="{D2BD6858-7AFF-D741-A63A-D7AADB275AFA}"/>
                </a:ext>
              </a:extLst>
            </p:cNvPr>
            <p:cNvGrpSpPr/>
            <p:nvPr/>
          </p:nvGrpSpPr>
          <p:grpSpPr>
            <a:xfrm>
              <a:off x="981259" y="1889473"/>
              <a:ext cx="795318" cy="1261125"/>
              <a:chOff x="269499" y="1470709"/>
              <a:chExt cx="795318" cy="1261125"/>
            </a:xfrm>
          </p:grpSpPr>
          <p:sp>
            <p:nvSpPr>
              <p:cNvPr id="36" name="Oval 18">
                <a:extLst>
                  <a:ext uri="{FF2B5EF4-FFF2-40B4-BE49-F238E27FC236}">
                    <a16:creationId xmlns:a16="http://schemas.microsoft.com/office/drawing/2014/main" id="{BE8F20B0-2E7A-6E4E-B9EE-EC10F0D80C03}"/>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7" name="Straight Connector 89">
                <a:extLst>
                  <a:ext uri="{FF2B5EF4-FFF2-40B4-BE49-F238E27FC236}">
                    <a16:creationId xmlns:a16="http://schemas.microsoft.com/office/drawing/2014/main" id="{9507C67B-D35F-E04D-A91B-573246D86C37}"/>
                  </a:ext>
                </a:extLst>
              </p:cNvPr>
              <p:cNvCxnSpPr>
                <a:cxnSpLocks/>
                <a:stCxn id="36" idx="4"/>
                <a:endCxn id="34"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2" name="Groep 21">
              <a:extLst>
                <a:ext uri="{FF2B5EF4-FFF2-40B4-BE49-F238E27FC236}">
                  <a16:creationId xmlns:a16="http://schemas.microsoft.com/office/drawing/2014/main" id="{3E8CA00F-4AB5-C947-89D6-FF06FB137AB4}"/>
                </a:ext>
              </a:extLst>
            </p:cNvPr>
            <p:cNvGrpSpPr/>
            <p:nvPr/>
          </p:nvGrpSpPr>
          <p:grpSpPr>
            <a:xfrm>
              <a:off x="979154" y="3150598"/>
              <a:ext cx="795318" cy="1226838"/>
              <a:chOff x="267394" y="2731834"/>
              <a:chExt cx="795318" cy="1226838"/>
            </a:xfrm>
          </p:grpSpPr>
          <p:sp>
            <p:nvSpPr>
              <p:cNvPr id="34" name="Oval 17">
                <a:extLst>
                  <a:ext uri="{FF2B5EF4-FFF2-40B4-BE49-F238E27FC236}">
                    <a16:creationId xmlns:a16="http://schemas.microsoft.com/office/drawing/2014/main" id="{DF0F2768-73EF-FB4E-9C65-F66A7A0974D8}"/>
                  </a:ext>
                </a:extLst>
              </p:cNvPr>
              <p:cNvSpPr>
                <a:spLocks noChangeArrowheads="1"/>
              </p:cNvSpPr>
              <p:nvPr/>
            </p:nvSpPr>
            <p:spPr bwMode="auto">
              <a:xfrm>
                <a:off x="267394" y="2731834"/>
                <a:ext cx="795318" cy="799524"/>
              </a:xfrm>
              <a:prstGeom prst="ellipse">
                <a:avLst/>
              </a:prstGeom>
              <a:solidFill>
                <a:srgbClr val="27CED7">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5" name="Straight Connector 92">
                <a:extLst>
                  <a:ext uri="{FF2B5EF4-FFF2-40B4-BE49-F238E27FC236}">
                    <a16:creationId xmlns:a16="http://schemas.microsoft.com/office/drawing/2014/main" id="{68116E57-BEC7-6948-BDBA-027C813DB651}"/>
                  </a:ext>
                </a:extLst>
              </p:cNvPr>
              <p:cNvCxnSpPr>
                <a:cxnSpLocks/>
                <a:stCxn id="34" idx="4"/>
                <a:endCxn id="32"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74">
              <a:extLst>
                <a:ext uri="{FF2B5EF4-FFF2-40B4-BE49-F238E27FC236}">
                  <a16:creationId xmlns:a16="http://schemas.microsoft.com/office/drawing/2014/main" id="{A806DC3E-734F-244C-8359-F6B50964250B}"/>
                </a:ext>
              </a:extLst>
            </p:cNvPr>
            <p:cNvCxnSpPr>
              <a:cxnSpLocks/>
              <a:stCxn id="28" idx="4"/>
              <a:endCxn id="36"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8" name="Oval 14">
              <a:extLst>
                <a:ext uri="{FF2B5EF4-FFF2-40B4-BE49-F238E27FC236}">
                  <a16:creationId xmlns:a16="http://schemas.microsoft.com/office/drawing/2014/main" id="{96BD38D1-9BB0-884C-B61E-12F6F1063E75}"/>
                </a:ext>
              </a:extLst>
            </p:cNvPr>
            <p:cNvSpPr>
              <a:spLocks noChangeArrowheads="1"/>
            </p:cNvSpPr>
            <p:nvPr/>
          </p:nvSpPr>
          <p:spPr bwMode="auto">
            <a:xfrm>
              <a:off x="983364" y="650004"/>
              <a:ext cx="795318" cy="797422"/>
            </a:xfrm>
            <a:prstGeom prst="ellipse">
              <a:avLst/>
            </a:prstGeom>
            <a:solidFill>
              <a:srgbClr val="1AB9F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0">
              <a:extLst>
                <a:ext uri="{FF2B5EF4-FFF2-40B4-BE49-F238E27FC236}">
                  <a16:creationId xmlns:a16="http://schemas.microsoft.com/office/drawing/2014/main" id="{5EC51F7B-6CE7-EE4C-A52C-DAC3CDB8D010}"/>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0" name="Straight Connector 98">
              <a:extLst>
                <a:ext uri="{FF2B5EF4-FFF2-40B4-BE49-F238E27FC236}">
                  <a16:creationId xmlns:a16="http://schemas.microsoft.com/office/drawing/2014/main" id="{633ACD96-31DF-F142-A0C0-414CAF1C667C}"/>
                </a:ext>
              </a:extLst>
            </p:cNvPr>
            <p:cNvCxnSpPr>
              <a:cxnSpLocks/>
              <a:stCxn id="29"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1" name="Groep 30">
              <a:extLst>
                <a:ext uri="{FF2B5EF4-FFF2-40B4-BE49-F238E27FC236}">
                  <a16:creationId xmlns:a16="http://schemas.microsoft.com/office/drawing/2014/main" id="{F7774F58-BCB5-2245-A490-FC9956C9702A}"/>
                </a:ext>
              </a:extLst>
            </p:cNvPr>
            <p:cNvGrpSpPr/>
            <p:nvPr/>
          </p:nvGrpSpPr>
          <p:grpSpPr>
            <a:xfrm>
              <a:off x="979155" y="4377436"/>
              <a:ext cx="797422" cy="1224736"/>
              <a:chOff x="267395" y="3958672"/>
              <a:chExt cx="797422" cy="1224736"/>
            </a:xfrm>
          </p:grpSpPr>
          <p:sp>
            <p:nvSpPr>
              <p:cNvPr id="32" name="Oval 16">
                <a:extLst>
                  <a:ext uri="{FF2B5EF4-FFF2-40B4-BE49-F238E27FC236}">
                    <a16:creationId xmlns:a16="http://schemas.microsoft.com/office/drawing/2014/main" id="{597C46B8-93B1-A742-A77D-E845B4DCE754}"/>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3" name="Straight Connector 95">
                <a:extLst>
                  <a:ext uri="{FF2B5EF4-FFF2-40B4-BE49-F238E27FC236}">
                    <a16:creationId xmlns:a16="http://schemas.microsoft.com/office/drawing/2014/main" id="{48EFAE81-980D-6647-AFFB-91DD9061635C}"/>
                  </a:ext>
                </a:extLst>
              </p:cNvPr>
              <p:cNvCxnSpPr>
                <a:cxnSpLocks/>
                <a:stCxn id="32" idx="4"/>
                <a:endCxn id="29"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38" name="Groep 37">
            <a:extLst>
              <a:ext uri="{FF2B5EF4-FFF2-40B4-BE49-F238E27FC236}">
                <a16:creationId xmlns:a16="http://schemas.microsoft.com/office/drawing/2014/main" id="{F90EA739-9050-7F44-887D-224BF592F3B7}"/>
              </a:ext>
            </a:extLst>
          </p:cNvPr>
          <p:cNvGrpSpPr/>
          <p:nvPr/>
        </p:nvGrpSpPr>
        <p:grpSpPr>
          <a:xfrm>
            <a:off x="280602" y="754354"/>
            <a:ext cx="687770" cy="5547526"/>
            <a:chOff x="280602" y="754354"/>
            <a:chExt cx="687770" cy="5547526"/>
          </a:xfrm>
        </p:grpSpPr>
        <p:pic>
          <p:nvPicPr>
            <p:cNvPr id="39" name="Afbeelding 38">
              <a:extLst>
                <a:ext uri="{FF2B5EF4-FFF2-40B4-BE49-F238E27FC236}">
                  <a16:creationId xmlns:a16="http://schemas.microsoft.com/office/drawing/2014/main" id="{C2104611-57ED-AD48-B26B-078792F5C9BE}"/>
                </a:ext>
              </a:extLst>
            </p:cNvPr>
            <p:cNvPicPr>
              <a:picLocks noChangeAspect="1"/>
            </p:cNvPicPr>
            <p:nvPr/>
          </p:nvPicPr>
          <p:blipFill>
            <a:blip r:embed="rId4"/>
            <a:stretch>
              <a:fillRect/>
            </a:stretch>
          </p:blipFill>
          <p:spPr>
            <a:xfrm>
              <a:off x="308158" y="754354"/>
              <a:ext cx="642960" cy="642960"/>
            </a:xfrm>
            <a:prstGeom prst="rect">
              <a:avLst/>
            </a:prstGeom>
          </p:spPr>
        </p:pic>
        <p:pic>
          <p:nvPicPr>
            <p:cNvPr id="40" name="Afbeelding 39">
              <a:extLst>
                <a:ext uri="{FF2B5EF4-FFF2-40B4-BE49-F238E27FC236}">
                  <a16:creationId xmlns:a16="http://schemas.microsoft.com/office/drawing/2014/main" id="{62FEE7CD-1E85-8143-9702-CB17C35AE222}"/>
                </a:ext>
              </a:extLst>
            </p:cNvPr>
            <p:cNvPicPr>
              <a:picLocks noChangeAspect="1"/>
            </p:cNvPicPr>
            <p:nvPr/>
          </p:nvPicPr>
          <p:blipFill>
            <a:blip r:embed="rId5"/>
            <a:stretch>
              <a:fillRect/>
            </a:stretch>
          </p:blipFill>
          <p:spPr>
            <a:xfrm>
              <a:off x="373200" y="3280176"/>
              <a:ext cx="536291" cy="536291"/>
            </a:xfrm>
            <a:prstGeom prst="rect">
              <a:avLst/>
            </a:prstGeom>
          </p:spPr>
        </p:pic>
        <p:pic>
          <p:nvPicPr>
            <p:cNvPr id="41" name="Afbeelding 40">
              <a:extLst>
                <a:ext uri="{FF2B5EF4-FFF2-40B4-BE49-F238E27FC236}">
                  <a16:creationId xmlns:a16="http://schemas.microsoft.com/office/drawing/2014/main" id="{055E9493-BE25-464F-A8D1-C5B20A1FEEF3}"/>
                </a:ext>
              </a:extLst>
            </p:cNvPr>
            <p:cNvPicPr>
              <a:picLocks noChangeAspect="1"/>
            </p:cNvPicPr>
            <p:nvPr/>
          </p:nvPicPr>
          <p:blipFill>
            <a:blip r:embed="rId6"/>
            <a:stretch>
              <a:fillRect/>
            </a:stretch>
          </p:blipFill>
          <p:spPr>
            <a:xfrm>
              <a:off x="345734" y="1935155"/>
              <a:ext cx="622638" cy="622638"/>
            </a:xfrm>
            <a:prstGeom prst="rect">
              <a:avLst/>
            </a:prstGeom>
          </p:spPr>
        </p:pic>
        <p:pic>
          <p:nvPicPr>
            <p:cNvPr id="45" name="Afbeelding 44">
              <a:extLst>
                <a:ext uri="{FF2B5EF4-FFF2-40B4-BE49-F238E27FC236}">
                  <a16:creationId xmlns:a16="http://schemas.microsoft.com/office/drawing/2014/main" id="{02916CDC-D271-E24E-8B8F-32D94F74E0BD}"/>
                </a:ext>
              </a:extLst>
            </p:cNvPr>
            <p:cNvPicPr>
              <a:picLocks noChangeAspect="1"/>
            </p:cNvPicPr>
            <p:nvPr/>
          </p:nvPicPr>
          <p:blipFill>
            <a:blip r:embed="rId7"/>
            <a:stretch>
              <a:fillRect/>
            </a:stretch>
          </p:blipFill>
          <p:spPr>
            <a:xfrm>
              <a:off x="280602" y="5672991"/>
              <a:ext cx="628889" cy="628889"/>
            </a:xfrm>
            <a:prstGeom prst="rect">
              <a:avLst/>
            </a:prstGeom>
          </p:spPr>
        </p:pic>
      </p:grpSp>
      <p:pic>
        <p:nvPicPr>
          <p:cNvPr id="47" name="Tijdelijke aanduiding voor inhoud 52">
            <a:extLst>
              <a:ext uri="{FF2B5EF4-FFF2-40B4-BE49-F238E27FC236}">
                <a16:creationId xmlns:a16="http://schemas.microsoft.com/office/drawing/2014/main" id="{D6326C2A-FA9F-B440-A413-74E10D18184C}"/>
              </a:ext>
            </a:extLst>
          </p:cNvPr>
          <p:cNvPicPr>
            <a:picLocks noChangeAspect="1"/>
          </p:cNvPicPr>
          <p:nvPr/>
        </p:nvPicPr>
        <p:blipFill>
          <a:blip r:embed="rId8"/>
          <a:stretch>
            <a:fillRect/>
          </a:stretch>
        </p:blipFill>
        <p:spPr>
          <a:xfrm>
            <a:off x="313797" y="4452939"/>
            <a:ext cx="631682" cy="631682"/>
          </a:xfrm>
          <a:prstGeom prst="rect">
            <a:avLst/>
          </a:prstGeom>
        </p:spPr>
      </p:pic>
      <p:sp>
        <p:nvSpPr>
          <p:cNvPr id="56" name="Titel 1">
            <a:extLst>
              <a:ext uri="{FF2B5EF4-FFF2-40B4-BE49-F238E27FC236}">
                <a16:creationId xmlns:a16="http://schemas.microsoft.com/office/drawing/2014/main" id="{3A65F2AD-21B5-0A4A-AE4F-7D8889FC037A}"/>
              </a:ext>
            </a:extLst>
          </p:cNvPr>
          <p:cNvSpPr>
            <a:spLocks noGrp="1"/>
          </p:cNvSpPr>
          <p:nvPr>
            <p:ph type="title"/>
          </p:nvPr>
        </p:nvSpPr>
        <p:spPr>
          <a:xfrm>
            <a:off x="838200" y="391594"/>
            <a:ext cx="10515600" cy="1325563"/>
          </a:xfrm>
        </p:spPr>
        <p:txBody>
          <a:bodyPr/>
          <a:lstStyle/>
          <a:p>
            <a:pPr algn="ctr"/>
            <a:r>
              <a:rPr lang="nl-NL" dirty="0" err="1"/>
              <a:t>Motivation</a:t>
            </a:r>
            <a:endParaRPr lang="nl-NL" dirty="0"/>
          </a:p>
        </p:txBody>
      </p:sp>
      <p:pic>
        <p:nvPicPr>
          <p:cNvPr id="9" name="Afbeelding 8">
            <a:extLst>
              <a:ext uri="{FF2B5EF4-FFF2-40B4-BE49-F238E27FC236}">
                <a16:creationId xmlns:a16="http://schemas.microsoft.com/office/drawing/2014/main" id="{3FC43DD9-9D16-BE48-AF16-A4DE0BC684FA}"/>
              </a:ext>
            </a:extLst>
          </p:cNvPr>
          <p:cNvPicPr>
            <a:picLocks noChangeAspect="1"/>
          </p:cNvPicPr>
          <p:nvPr/>
        </p:nvPicPr>
        <p:blipFill>
          <a:blip r:embed="rId9"/>
          <a:stretch>
            <a:fillRect/>
          </a:stretch>
        </p:blipFill>
        <p:spPr>
          <a:xfrm>
            <a:off x="5482402" y="2535569"/>
            <a:ext cx="1268060" cy="1268060"/>
          </a:xfrm>
          <a:prstGeom prst="rect">
            <a:avLst/>
          </a:prstGeom>
          <a:scene3d>
            <a:camera prst="orthographicFront">
              <a:rot lat="19626000" lon="960000" rev="19092000"/>
            </a:camera>
            <a:lightRig rig="threePt" dir="t"/>
          </a:scene3d>
        </p:spPr>
      </p:pic>
      <p:cxnSp>
        <p:nvCxnSpPr>
          <p:cNvPr id="13" name="Gebogen verbindingslijn 12">
            <a:extLst>
              <a:ext uri="{FF2B5EF4-FFF2-40B4-BE49-F238E27FC236}">
                <a16:creationId xmlns:a16="http://schemas.microsoft.com/office/drawing/2014/main" id="{44487645-9952-CD4A-AE5D-8AFB1D5B0BDC}"/>
              </a:ext>
            </a:extLst>
          </p:cNvPr>
          <p:cNvCxnSpPr>
            <a:cxnSpLocks/>
          </p:cNvCxnSpPr>
          <p:nvPr/>
        </p:nvCxnSpPr>
        <p:spPr>
          <a:xfrm flipV="1">
            <a:off x="7744828" y="2529217"/>
            <a:ext cx="316554" cy="245557"/>
          </a:xfrm>
          <a:prstGeom prst="bentConnector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54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400"/>
                                        <p:tgtEl>
                                          <p:spTgt spid="43"/>
                                        </p:tgtEl>
                                      </p:cBhvr>
                                    </p:animEffect>
                                  </p:childTnLst>
                                </p:cTn>
                              </p:par>
                              <p:par>
                                <p:cTn id="8" presetID="42" presetClass="path" presetSubtype="0" accel="50000" decel="50000" fill="hold" grpId="1" nodeType="withEffect">
                                  <p:stCondLst>
                                    <p:cond delay="0"/>
                                  </p:stCondLst>
                                  <p:childTnLst>
                                    <p:animMotion origin="layout" path="M -4.375E-6 2.59259E-6 L -4.375E-6 0.08426 " pathEditMode="relative" rAng="0" ptsTypes="AA">
                                      <p:cBhvr>
                                        <p:cTn id="9" dur="800" spd="-100000" fill="hold"/>
                                        <p:tgtEl>
                                          <p:spTgt spid="43"/>
                                        </p:tgtEl>
                                        <p:attrNameLst>
                                          <p:attrName>ppt_x</p:attrName>
                                          <p:attrName>ppt_y</p:attrName>
                                        </p:attrNameLst>
                                      </p:cBhvr>
                                      <p:rCtr x="0" y="4213"/>
                                    </p:animMotion>
                                  </p:childTnLst>
                                </p:cTn>
                              </p:par>
                              <p:par>
                                <p:cTn id="10" presetID="10" presetClass="entr" presetSubtype="0" fill="hold" grpId="0" nodeType="withEffect">
                                  <p:stCondLst>
                                    <p:cond delay="6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400"/>
                                        <p:tgtEl>
                                          <p:spTgt spid="44"/>
                                        </p:tgtEl>
                                      </p:cBhvr>
                                    </p:animEffect>
                                  </p:childTnLst>
                                </p:cTn>
                              </p:par>
                              <p:par>
                                <p:cTn id="13" presetID="42" presetClass="path" presetSubtype="0" accel="50000" decel="50000" fill="hold" grpId="1" nodeType="withEffect">
                                  <p:stCondLst>
                                    <p:cond delay="600"/>
                                  </p:stCondLst>
                                  <p:childTnLst>
                                    <p:animMotion origin="layout" path="M -4.375E-6 2.59259E-6 L -4.375E-6 0.08426 " pathEditMode="relative" rAng="0" ptsTypes="AA">
                                      <p:cBhvr>
                                        <p:cTn id="14" dur="800" spd="-100000" fill="hold"/>
                                        <p:tgtEl>
                                          <p:spTgt spid="44"/>
                                        </p:tgtEl>
                                        <p:attrNameLst>
                                          <p:attrName>ppt_x</p:attrName>
                                          <p:attrName>ppt_y</p:attrName>
                                        </p:attrNameLst>
                                      </p:cBhvr>
                                      <p:rCtr x="0" y="4213"/>
                                    </p:animMotion>
                                  </p:childTnLst>
                                </p:cTn>
                              </p:par>
                              <p:par>
                                <p:cTn id="15" presetID="10" presetClass="entr" presetSubtype="0" fill="hold" nodeType="withEffect">
                                  <p:stCondLst>
                                    <p:cond delay="3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200"/>
                                        <p:tgtEl>
                                          <p:spTgt spid="54"/>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200"/>
                                        <p:tgtEl>
                                          <p:spTgt spid="57"/>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200"/>
                                        <p:tgtEl>
                                          <p:spTgt spid="46"/>
                                        </p:tgtEl>
                                      </p:cBhvr>
                                    </p:animEffect>
                                  </p:childTnLst>
                                </p:cTn>
                              </p:par>
                              <p:par>
                                <p:cTn id="27" presetID="10" presetClass="entr" presetSubtype="0" fill="hold" nodeType="withEffect">
                                  <p:stCondLst>
                                    <p:cond delay="90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200"/>
                                        <p:tgtEl>
                                          <p:spTgt spid="4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200"/>
                                        <p:tgtEl>
                                          <p:spTgt spid="50"/>
                                        </p:tgtEl>
                                      </p:cBhvr>
                                    </p:animEffect>
                                  </p:childTnLst>
                                </p:cTn>
                              </p:par>
                              <p:par>
                                <p:cTn id="33" presetID="10" presetClass="entr" presetSubtype="0" fill="hold" nodeType="withEffect">
                                  <p:stCondLst>
                                    <p:cond delay="11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200"/>
                                        <p:tgtEl>
                                          <p:spTgt spid="48"/>
                                        </p:tgtEl>
                                      </p:cBhvr>
                                    </p:animEffect>
                                  </p:childTnLst>
                                </p:cTn>
                              </p:par>
                              <p:par>
                                <p:cTn id="36" presetID="10" presetClass="entr" presetSubtype="0" fill="hold" grpId="0" nodeType="withEffect">
                                  <p:stCondLst>
                                    <p:cond delay="130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200"/>
                                        <p:tgtEl>
                                          <p:spTgt spid="52"/>
                                        </p:tgtEl>
                                      </p:cBhvr>
                                    </p:animEffect>
                                  </p:childTnLst>
                                </p:cTn>
                              </p:par>
                              <p:par>
                                <p:cTn id="39" presetID="10" presetClass="entr" presetSubtype="0" fill="hold" grpId="0" nodeType="withEffect">
                                  <p:stCondLst>
                                    <p:cond delay="130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00"/>
                                        <p:tgtEl>
                                          <p:spTgt spid="53"/>
                                        </p:tgtEl>
                                      </p:cBhvr>
                                    </p:animEffect>
                                  </p:childTnLst>
                                </p:cTn>
                              </p:par>
                              <p:par>
                                <p:cTn id="42" presetID="10" presetClass="entr" presetSubtype="0" fill="hold" nodeType="withEffect">
                                  <p:stCondLst>
                                    <p:cond delay="110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50" grpId="0"/>
      <p:bldP spid="52" grpId="0"/>
      <p:bldP spid="53" grpId="0" animBg="1"/>
      <p:bldP spid="54" grpId="0" animBg="1"/>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9FC5C-7D0C-964D-880C-9BBEE256518B}"/>
              </a:ext>
            </a:extLst>
          </p:cNvPr>
          <p:cNvSpPr>
            <a:spLocks noGrp="1"/>
          </p:cNvSpPr>
          <p:nvPr>
            <p:ph type="title"/>
          </p:nvPr>
        </p:nvSpPr>
        <p:spPr>
          <a:xfrm>
            <a:off x="838200" y="391594"/>
            <a:ext cx="10515600" cy="1325563"/>
          </a:xfrm>
        </p:spPr>
        <p:txBody>
          <a:bodyPr/>
          <a:lstStyle/>
          <a:p>
            <a:pPr algn="ctr"/>
            <a:r>
              <a:rPr lang="nl-NL" dirty="0" err="1"/>
              <a:t>Use</a:t>
            </a:r>
            <a:r>
              <a:rPr lang="nl-NL" dirty="0"/>
              <a:t> case: </a:t>
            </a:r>
            <a:r>
              <a:rPr lang="nl-NL" dirty="0" err="1"/>
              <a:t>aortic</a:t>
            </a:r>
            <a:r>
              <a:rPr lang="nl-NL" dirty="0"/>
              <a:t> </a:t>
            </a:r>
            <a:r>
              <a:rPr lang="nl-NL" dirty="0" err="1"/>
              <a:t>blood</a:t>
            </a:r>
            <a:r>
              <a:rPr lang="nl-NL" dirty="0"/>
              <a:t> flow </a:t>
            </a:r>
          </a:p>
        </p:txBody>
      </p:sp>
      <p:sp>
        <p:nvSpPr>
          <p:cNvPr id="70" name="Tijdelijke aanduiding voor dianummer 69">
            <a:extLst>
              <a:ext uri="{FF2B5EF4-FFF2-40B4-BE49-F238E27FC236}">
                <a16:creationId xmlns:a16="http://schemas.microsoft.com/office/drawing/2014/main" id="{ADE053CE-646D-6D43-A5C8-B42FB255A836}"/>
              </a:ext>
            </a:extLst>
          </p:cNvPr>
          <p:cNvSpPr>
            <a:spLocks noGrp="1"/>
          </p:cNvSpPr>
          <p:nvPr>
            <p:ph type="sldNum" sz="quarter" idx="12"/>
          </p:nvPr>
        </p:nvSpPr>
        <p:spPr/>
        <p:txBody>
          <a:bodyPr/>
          <a:lstStyle/>
          <a:p>
            <a:fld id="{DF317A44-DE73-B645-8691-78C506CDB346}" type="slidenum">
              <a:rPr lang="nl-NL" smtClean="0"/>
              <a:t>3</a:t>
            </a:fld>
            <a:endParaRPr lang="nl-NL"/>
          </a:p>
        </p:txBody>
      </p:sp>
      <p:grpSp>
        <p:nvGrpSpPr>
          <p:cNvPr id="29" name="Groep 28">
            <a:extLst>
              <a:ext uri="{FF2B5EF4-FFF2-40B4-BE49-F238E27FC236}">
                <a16:creationId xmlns:a16="http://schemas.microsoft.com/office/drawing/2014/main" id="{32134118-4999-BB4A-B039-469AACCDFFFB}"/>
              </a:ext>
            </a:extLst>
          </p:cNvPr>
          <p:cNvGrpSpPr/>
          <p:nvPr/>
        </p:nvGrpSpPr>
        <p:grpSpPr>
          <a:xfrm>
            <a:off x="237784" y="650004"/>
            <a:ext cx="799528" cy="6308000"/>
            <a:chOff x="979154" y="650004"/>
            <a:chExt cx="799528" cy="6308000"/>
          </a:xfrm>
        </p:grpSpPr>
        <p:grpSp>
          <p:nvGrpSpPr>
            <p:cNvPr id="30" name="Groep 29">
              <a:extLst>
                <a:ext uri="{FF2B5EF4-FFF2-40B4-BE49-F238E27FC236}">
                  <a16:creationId xmlns:a16="http://schemas.microsoft.com/office/drawing/2014/main" id="{5A7FA868-5E51-EE42-B104-77FAAA0D85BD}"/>
                </a:ext>
              </a:extLst>
            </p:cNvPr>
            <p:cNvGrpSpPr/>
            <p:nvPr/>
          </p:nvGrpSpPr>
          <p:grpSpPr>
            <a:xfrm>
              <a:off x="981259" y="1889473"/>
              <a:ext cx="795318" cy="1261125"/>
              <a:chOff x="269499" y="1470709"/>
              <a:chExt cx="795318" cy="1261125"/>
            </a:xfrm>
          </p:grpSpPr>
          <p:sp>
            <p:nvSpPr>
              <p:cNvPr id="46" name="Oval 18">
                <a:extLst>
                  <a:ext uri="{FF2B5EF4-FFF2-40B4-BE49-F238E27FC236}">
                    <a16:creationId xmlns:a16="http://schemas.microsoft.com/office/drawing/2014/main" id="{29426EE6-C9A5-A444-AE6E-049C377060D2}"/>
                  </a:ext>
                </a:extLst>
              </p:cNvPr>
              <p:cNvSpPr>
                <a:spLocks noChangeArrowheads="1"/>
              </p:cNvSpPr>
              <p:nvPr/>
            </p:nvSpPr>
            <p:spPr bwMode="auto">
              <a:xfrm>
                <a:off x="269499" y="1470709"/>
                <a:ext cx="795318" cy="797422"/>
              </a:xfrm>
              <a:prstGeom prst="ellipse">
                <a:avLst/>
              </a:prstGeom>
              <a:solidFill>
                <a:srgbClr val="2683C6"/>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7" name="Straight Connector 89">
                <a:extLst>
                  <a:ext uri="{FF2B5EF4-FFF2-40B4-BE49-F238E27FC236}">
                    <a16:creationId xmlns:a16="http://schemas.microsoft.com/office/drawing/2014/main" id="{34EF27A9-EAFC-134E-9386-61083D5C2273}"/>
                  </a:ext>
                </a:extLst>
              </p:cNvPr>
              <p:cNvCxnSpPr>
                <a:cxnSpLocks/>
                <a:stCxn id="46" idx="4"/>
                <a:endCxn id="44"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ep 30">
              <a:extLst>
                <a:ext uri="{FF2B5EF4-FFF2-40B4-BE49-F238E27FC236}">
                  <a16:creationId xmlns:a16="http://schemas.microsoft.com/office/drawing/2014/main" id="{B2A2D09E-626D-7E41-83C9-D6B203886F47}"/>
                </a:ext>
              </a:extLst>
            </p:cNvPr>
            <p:cNvGrpSpPr/>
            <p:nvPr/>
          </p:nvGrpSpPr>
          <p:grpSpPr>
            <a:xfrm>
              <a:off x="979154" y="3150598"/>
              <a:ext cx="795318" cy="1226838"/>
              <a:chOff x="267394" y="2731834"/>
              <a:chExt cx="795318" cy="1226838"/>
            </a:xfrm>
          </p:grpSpPr>
          <p:sp>
            <p:nvSpPr>
              <p:cNvPr id="44" name="Oval 17">
                <a:extLst>
                  <a:ext uri="{FF2B5EF4-FFF2-40B4-BE49-F238E27FC236}">
                    <a16:creationId xmlns:a16="http://schemas.microsoft.com/office/drawing/2014/main" id="{FFB6F433-9253-7749-8DE9-FBE18B810A51}"/>
                  </a:ext>
                </a:extLst>
              </p:cNvPr>
              <p:cNvSpPr>
                <a:spLocks noChangeArrowheads="1"/>
              </p:cNvSpPr>
              <p:nvPr/>
            </p:nvSpPr>
            <p:spPr bwMode="auto">
              <a:xfrm>
                <a:off x="267394" y="2731834"/>
                <a:ext cx="795318" cy="799524"/>
              </a:xfrm>
              <a:prstGeom prst="ellipse">
                <a:avLst/>
              </a:prstGeom>
              <a:solidFill>
                <a:srgbClr val="27CED7">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5" name="Straight Connector 92">
                <a:extLst>
                  <a:ext uri="{FF2B5EF4-FFF2-40B4-BE49-F238E27FC236}">
                    <a16:creationId xmlns:a16="http://schemas.microsoft.com/office/drawing/2014/main" id="{3184CADA-FA23-7546-A756-C1E2CC01A9E7}"/>
                  </a:ext>
                </a:extLst>
              </p:cNvPr>
              <p:cNvCxnSpPr>
                <a:cxnSpLocks/>
                <a:stCxn id="44" idx="4"/>
                <a:endCxn id="42"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74">
              <a:extLst>
                <a:ext uri="{FF2B5EF4-FFF2-40B4-BE49-F238E27FC236}">
                  <a16:creationId xmlns:a16="http://schemas.microsoft.com/office/drawing/2014/main" id="{F91A2ABF-4F42-7140-9D21-350ACBF0F206}"/>
                </a:ext>
              </a:extLst>
            </p:cNvPr>
            <p:cNvCxnSpPr>
              <a:cxnSpLocks/>
              <a:stCxn id="33" idx="4"/>
              <a:endCxn id="46"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3" name="Oval 14">
              <a:extLst>
                <a:ext uri="{FF2B5EF4-FFF2-40B4-BE49-F238E27FC236}">
                  <a16:creationId xmlns:a16="http://schemas.microsoft.com/office/drawing/2014/main" id="{A7BE5F73-1991-A146-8841-E129E84B2CD1}"/>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0">
              <a:extLst>
                <a:ext uri="{FF2B5EF4-FFF2-40B4-BE49-F238E27FC236}">
                  <a16:creationId xmlns:a16="http://schemas.microsoft.com/office/drawing/2014/main" id="{55826740-3AFA-354B-9EEB-294411D4A217}"/>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0" name="Straight Connector 98">
              <a:extLst>
                <a:ext uri="{FF2B5EF4-FFF2-40B4-BE49-F238E27FC236}">
                  <a16:creationId xmlns:a16="http://schemas.microsoft.com/office/drawing/2014/main" id="{8A8DF953-704B-FA45-8404-B99873ABDD4F}"/>
                </a:ext>
              </a:extLst>
            </p:cNvPr>
            <p:cNvCxnSpPr>
              <a:cxnSpLocks/>
              <a:stCxn id="34"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oep 40">
              <a:extLst>
                <a:ext uri="{FF2B5EF4-FFF2-40B4-BE49-F238E27FC236}">
                  <a16:creationId xmlns:a16="http://schemas.microsoft.com/office/drawing/2014/main" id="{BF9C9E2A-29A7-3947-A37C-AEB10D1169C6}"/>
                </a:ext>
              </a:extLst>
            </p:cNvPr>
            <p:cNvGrpSpPr/>
            <p:nvPr/>
          </p:nvGrpSpPr>
          <p:grpSpPr>
            <a:xfrm>
              <a:off x="979155" y="4377436"/>
              <a:ext cx="797422" cy="1224736"/>
              <a:chOff x="267395" y="3958672"/>
              <a:chExt cx="797422" cy="1224736"/>
            </a:xfrm>
          </p:grpSpPr>
          <p:sp>
            <p:nvSpPr>
              <p:cNvPr id="42" name="Oval 16">
                <a:extLst>
                  <a:ext uri="{FF2B5EF4-FFF2-40B4-BE49-F238E27FC236}">
                    <a16:creationId xmlns:a16="http://schemas.microsoft.com/office/drawing/2014/main" id="{0868B219-AE8A-7C41-BFB6-2C304EA5459B}"/>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3" name="Straight Connector 95">
                <a:extLst>
                  <a:ext uri="{FF2B5EF4-FFF2-40B4-BE49-F238E27FC236}">
                    <a16:creationId xmlns:a16="http://schemas.microsoft.com/office/drawing/2014/main" id="{0B987A73-C13C-8240-854C-78208BBCD64D}"/>
                  </a:ext>
                </a:extLst>
              </p:cNvPr>
              <p:cNvCxnSpPr>
                <a:cxnSpLocks/>
                <a:stCxn id="42" idx="4"/>
                <a:endCxn id="34"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48" name="Groep 47">
            <a:extLst>
              <a:ext uri="{FF2B5EF4-FFF2-40B4-BE49-F238E27FC236}">
                <a16:creationId xmlns:a16="http://schemas.microsoft.com/office/drawing/2014/main" id="{9882730A-938B-A047-A96B-790297C02936}"/>
              </a:ext>
            </a:extLst>
          </p:cNvPr>
          <p:cNvGrpSpPr/>
          <p:nvPr/>
        </p:nvGrpSpPr>
        <p:grpSpPr>
          <a:xfrm>
            <a:off x="280602" y="754354"/>
            <a:ext cx="687770" cy="5547526"/>
            <a:chOff x="280602" y="754354"/>
            <a:chExt cx="687770" cy="5547526"/>
          </a:xfrm>
        </p:grpSpPr>
        <p:pic>
          <p:nvPicPr>
            <p:cNvPr id="49" name="Afbeelding 48">
              <a:extLst>
                <a:ext uri="{FF2B5EF4-FFF2-40B4-BE49-F238E27FC236}">
                  <a16:creationId xmlns:a16="http://schemas.microsoft.com/office/drawing/2014/main" id="{51D84A73-220E-8B48-917D-54087222A6FD}"/>
                </a:ext>
              </a:extLst>
            </p:cNvPr>
            <p:cNvPicPr>
              <a:picLocks noChangeAspect="1"/>
            </p:cNvPicPr>
            <p:nvPr/>
          </p:nvPicPr>
          <p:blipFill>
            <a:blip r:embed="rId3"/>
            <a:stretch>
              <a:fillRect/>
            </a:stretch>
          </p:blipFill>
          <p:spPr>
            <a:xfrm>
              <a:off x="308158" y="754354"/>
              <a:ext cx="642960" cy="642960"/>
            </a:xfrm>
            <a:prstGeom prst="rect">
              <a:avLst/>
            </a:prstGeom>
          </p:spPr>
        </p:pic>
        <p:pic>
          <p:nvPicPr>
            <p:cNvPr id="50" name="Afbeelding 49">
              <a:extLst>
                <a:ext uri="{FF2B5EF4-FFF2-40B4-BE49-F238E27FC236}">
                  <a16:creationId xmlns:a16="http://schemas.microsoft.com/office/drawing/2014/main" id="{8B20DA26-6CD4-C14E-B8C1-9085084970DE}"/>
                </a:ext>
              </a:extLst>
            </p:cNvPr>
            <p:cNvPicPr>
              <a:picLocks noChangeAspect="1"/>
            </p:cNvPicPr>
            <p:nvPr/>
          </p:nvPicPr>
          <p:blipFill>
            <a:blip r:embed="rId4"/>
            <a:stretch>
              <a:fillRect/>
            </a:stretch>
          </p:blipFill>
          <p:spPr>
            <a:xfrm>
              <a:off x="373200" y="3280176"/>
              <a:ext cx="536291" cy="536291"/>
            </a:xfrm>
            <a:prstGeom prst="rect">
              <a:avLst/>
            </a:prstGeom>
          </p:spPr>
        </p:pic>
        <p:pic>
          <p:nvPicPr>
            <p:cNvPr id="51" name="Afbeelding 50">
              <a:extLst>
                <a:ext uri="{FF2B5EF4-FFF2-40B4-BE49-F238E27FC236}">
                  <a16:creationId xmlns:a16="http://schemas.microsoft.com/office/drawing/2014/main" id="{686D9954-3762-1241-9BCE-1D619F958B79}"/>
                </a:ext>
              </a:extLst>
            </p:cNvPr>
            <p:cNvPicPr>
              <a:picLocks noChangeAspect="1"/>
            </p:cNvPicPr>
            <p:nvPr/>
          </p:nvPicPr>
          <p:blipFill>
            <a:blip r:embed="rId5"/>
            <a:stretch>
              <a:fillRect/>
            </a:stretch>
          </p:blipFill>
          <p:spPr>
            <a:xfrm>
              <a:off x="345734" y="1935155"/>
              <a:ext cx="622638" cy="622638"/>
            </a:xfrm>
            <a:prstGeom prst="rect">
              <a:avLst/>
            </a:prstGeom>
          </p:spPr>
        </p:pic>
        <p:pic>
          <p:nvPicPr>
            <p:cNvPr id="53" name="Afbeelding 52">
              <a:extLst>
                <a:ext uri="{FF2B5EF4-FFF2-40B4-BE49-F238E27FC236}">
                  <a16:creationId xmlns:a16="http://schemas.microsoft.com/office/drawing/2014/main" id="{4909E864-DCBC-354C-A8A7-5B0194B2DCD2}"/>
                </a:ext>
              </a:extLst>
            </p:cNvPr>
            <p:cNvPicPr>
              <a:picLocks noChangeAspect="1"/>
            </p:cNvPicPr>
            <p:nvPr/>
          </p:nvPicPr>
          <p:blipFill>
            <a:blip r:embed="rId6"/>
            <a:stretch>
              <a:fillRect/>
            </a:stretch>
          </p:blipFill>
          <p:spPr>
            <a:xfrm>
              <a:off x="280602" y="5672991"/>
              <a:ext cx="628889" cy="628889"/>
            </a:xfrm>
            <a:prstGeom prst="rect">
              <a:avLst/>
            </a:prstGeom>
          </p:spPr>
        </p:pic>
      </p:grpSp>
      <p:pic>
        <p:nvPicPr>
          <p:cNvPr id="57" name="Tijdelijke aanduiding voor inhoud 52">
            <a:extLst>
              <a:ext uri="{FF2B5EF4-FFF2-40B4-BE49-F238E27FC236}">
                <a16:creationId xmlns:a16="http://schemas.microsoft.com/office/drawing/2014/main" id="{ACB1D7C0-EDE5-D84B-AE05-8957CB95745A}"/>
              </a:ext>
            </a:extLst>
          </p:cNvPr>
          <p:cNvPicPr>
            <a:picLocks noChangeAspect="1"/>
          </p:cNvPicPr>
          <p:nvPr/>
        </p:nvPicPr>
        <p:blipFill>
          <a:blip r:embed="rId7"/>
          <a:stretch>
            <a:fillRect/>
          </a:stretch>
        </p:blipFill>
        <p:spPr>
          <a:xfrm>
            <a:off x="313797" y="4452939"/>
            <a:ext cx="631682" cy="631682"/>
          </a:xfrm>
          <a:prstGeom prst="rect">
            <a:avLst/>
          </a:prstGeom>
        </p:spPr>
      </p:pic>
      <mc:AlternateContent xmlns:mc="http://schemas.openxmlformats.org/markup-compatibility/2006">
        <mc:Choice xmlns:a14="http://schemas.microsoft.com/office/drawing/2010/main" Requires="a14">
          <p:sp>
            <p:nvSpPr>
              <p:cNvPr id="16" name="Tekstvak 15">
                <a:extLst>
                  <a:ext uri="{FF2B5EF4-FFF2-40B4-BE49-F238E27FC236}">
                    <a16:creationId xmlns:a16="http://schemas.microsoft.com/office/drawing/2014/main" id="{F1835D3C-224E-3044-83F2-DB9F25A6A15F}"/>
                  </a:ext>
                </a:extLst>
              </p:cNvPr>
              <p:cNvSpPr txBox="1"/>
              <p:nvPr/>
            </p:nvSpPr>
            <p:spPr>
              <a:xfrm>
                <a:off x="1476982" y="1581179"/>
                <a:ext cx="4976618" cy="976614"/>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d>
                        <m:dPr>
                          <m:begChr m:val="{"/>
                          <m:endChr m:val=""/>
                          <m:ctrlPr>
                            <a:rPr lang="nl-NL" i="1" smtClean="0">
                              <a:latin typeface="Cambria Math" panose="02040503050406030204" pitchFamily="18" charset="0"/>
                              <a:ea typeface="Cambria Math" panose="02040503050406030204" pitchFamily="18" charset="0"/>
                            </a:rPr>
                          </m:ctrlPr>
                        </m:dPr>
                        <m:e>
                          <m:eqArr>
                            <m:eqArrPr>
                              <m:ctrlPr>
                                <a:rPr lang="nl-NL" i="1">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                                                               </m:t>
                              </m:r>
                              <m:r>
                                <m:rPr>
                                  <m:sty m:val="p"/>
                                </m:rPr>
                                <a:rPr lang="nl-NL" i="1">
                                  <a:latin typeface="Cambria Math" panose="02040503050406030204" pitchFamily="18" charset="0"/>
                                  <a:ea typeface="Cambria Math" panose="02040503050406030204" pitchFamily="18" charset="0"/>
                                </a:rPr>
                                <m:t>∇</m:t>
                              </m:r>
                              <m:r>
                                <a:rPr lang="nl-NL"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r>
                                <a:rPr lang="en-US" i="1">
                                  <a:latin typeface="Cambria Math" panose="02040503050406030204" pitchFamily="18" charset="0"/>
                                  <a:ea typeface="Cambria Math" panose="02040503050406030204" pitchFamily="18" charset="0"/>
                                </a:rPr>
                                <m:t>=0</m:t>
                              </m:r>
                            </m:e>
                            <m:e>
                              <m:f>
                                <m:fPr>
                                  <m:ctrlPr>
                                    <a:rPr lang="nl-NL" b="1" i="1">
                                      <a:latin typeface="Cambria Math" panose="02040503050406030204" pitchFamily="18" charset="0"/>
                                      <a:ea typeface="Cambria Math" panose="02040503050406030204" pitchFamily="18" charset="0"/>
                                    </a:rPr>
                                  </m:ctrlPr>
                                </m:fPr>
                                <m:num>
                                  <m:r>
                                    <a:rPr lang="nl-NL" i="1">
                                      <a:latin typeface="Cambria Math" panose="02040503050406030204" pitchFamily="18" charset="0"/>
                                    </a:rPr>
                                    <m:t>𝛛</m:t>
                                  </m:r>
                                  <m:r>
                                    <a:rPr lang="en-US" b="1" i="1">
                                      <a:latin typeface="Cambria Math" panose="02040503050406030204" pitchFamily="18" charset="0"/>
                                    </a:rPr>
                                    <m:t>𝒖</m:t>
                                  </m:r>
                                </m:num>
                                <m:den>
                                  <m:r>
                                    <a:rPr lang="nl-NL" i="1">
                                      <a:latin typeface="Cambria Math" panose="02040503050406030204" pitchFamily="18" charset="0"/>
                                    </a:rPr>
                                    <m:t>∂</m:t>
                                  </m:r>
                                  <m:r>
                                    <a:rPr lang="en-US" i="1">
                                      <a:latin typeface="Cambria Math" panose="02040503050406030204" pitchFamily="18" charset="0"/>
                                    </a:rPr>
                                    <m:t>𝑡</m:t>
                                  </m:r>
                                </m:den>
                              </m:f>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𝒖</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e>
                              </m:d>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m:t>
                              </m:r>
                              <m:d>
                                <m:dPr>
                                  <m:ctrlPr>
                                    <a:rPr lang="en-US" b="1" i="1">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𝜌</m:t>
                                      </m:r>
                                    </m:den>
                                  </m:f>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e>
                              </m:d>
                              <m:r>
                                <a:rPr lang="en-US" i="1">
                                  <a:latin typeface="Cambria Math" panose="02040503050406030204" pitchFamily="18" charset="0"/>
                                  <a:ea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𝑝</m:t>
                                  </m:r>
                                </m:num>
                                <m:den>
                                  <m:r>
                                    <a:rPr lang="en-US" i="1" smtClean="0">
                                      <a:latin typeface="Cambria Math" panose="02040503050406030204" pitchFamily="18" charset="0"/>
                                      <a:ea typeface="Cambria Math" panose="02040503050406030204" pitchFamily="18" charset="0"/>
                                    </a:rPr>
                                    <m:t>𝜌</m:t>
                                  </m:r>
                                </m:den>
                              </m:f>
                              <m:r>
                                <a:rPr lang="en-US" i="1">
                                  <a:latin typeface="Cambria Math" panose="02040503050406030204" pitchFamily="18" charset="0"/>
                                  <a:ea typeface="Cambria Math" panose="02040503050406030204" pitchFamily="18" charset="0"/>
                                </a:rPr>
                                <m:t>=0</m:t>
                              </m:r>
                            </m:e>
                          </m:eqArr>
                        </m:e>
                      </m:d>
                    </m:oMath>
                  </m:oMathPara>
                </a14:m>
                <a:endParaRPr lang="nl-NL" dirty="0"/>
              </a:p>
            </p:txBody>
          </p:sp>
        </mc:Choice>
        <mc:Fallback>
          <p:sp>
            <p:nvSpPr>
              <p:cNvPr id="16" name="Tekstvak 15">
                <a:extLst>
                  <a:ext uri="{FF2B5EF4-FFF2-40B4-BE49-F238E27FC236}">
                    <a16:creationId xmlns:a16="http://schemas.microsoft.com/office/drawing/2014/main" id="{F1835D3C-224E-3044-83F2-DB9F25A6A15F}"/>
                  </a:ext>
                </a:extLst>
              </p:cNvPr>
              <p:cNvSpPr txBox="1">
                <a:spLocks noRot="1" noChangeAspect="1" noMove="1" noResize="1" noEditPoints="1" noAdjustHandles="1" noChangeArrowheads="1" noChangeShapeType="1" noTextEdit="1"/>
              </p:cNvSpPr>
              <p:nvPr/>
            </p:nvSpPr>
            <p:spPr>
              <a:xfrm>
                <a:off x="1476982" y="1581179"/>
                <a:ext cx="4976618" cy="976614"/>
              </a:xfrm>
              <a:prstGeom prst="rect">
                <a:avLst/>
              </a:prstGeom>
              <a:blipFill>
                <a:blip r:embed="rId8"/>
                <a:stretch>
                  <a:fillRect l="-31298" t="-205195" b="-294805"/>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1" name="Tekstvak 20">
                <a:extLst>
                  <a:ext uri="{FF2B5EF4-FFF2-40B4-BE49-F238E27FC236}">
                    <a16:creationId xmlns:a16="http://schemas.microsoft.com/office/drawing/2014/main" id="{9ECBD48C-D2F6-AB41-A94A-FB724A6D7FCB}"/>
                  </a:ext>
                </a:extLst>
              </p:cNvPr>
              <p:cNvSpPr txBox="1"/>
              <p:nvPr/>
            </p:nvSpPr>
            <p:spPr>
              <a:xfrm>
                <a:off x="1616719" y="2749793"/>
                <a:ext cx="4194084" cy="1711046"/>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𝒖</m:t>
                    </m:r>
                  </m:oMath>
                </a14:m>
                <a:r>
                  <a:rPr lang="nl-NL" dirty="0"/>
                  <a:t> 		</a:t>
                </a:r>
                <a:r>
                  <a:rPr lang="nl-NL" dirty="0" err="1"/>
                  <a:t>velocity</a:t>
                </a:r>
                <a:r>
                  <a:rPr lang="nl-NL" dirty="0"/>
                  <a:t> vector in </a:t>
                </a:r>
                <a14:m>
                  <m:oMath xmlns:m="http://schemas.openxmlformats.org/officeDocument/2006/math">
                    <m:f>
                      <m:fPr>
                        <m:ctrlPr>
                          <a:rPr lang="nl-NL" i="1">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𝑠</m:t>
                        </m:r>
                      </m:den>
                    </m:f>
                  </m:oMath>
                </a14:m>
                <a:endParaRPr lang="nl-NL" dirty="0"/>
              </a:p>
              <a:p>
                <a14:m>
                  <m:oMath xmlns:m="http://schemas.openxmlformats.org/officeDocument/2006/math">
                    <m:r>
                      <a:rPr lang="en-US" i="1">
                        <a:latin typeface="Cambria Math" panose="02040503050406030204" pitchFamily="18" charset="0"/>
                        <a:ea typeface="Cambria Math" panose="02040503050406030204" pitchFamily="18" charset="0"/>
                      </a:rPr>
                      <m:t>𝑝</m:t>
                    </m:r>
                  </m:oMath>
                </a14:m>
                <a:r>
                  <a:rPr lang="nl-NL" dirty="0"/>
                  <a:t>		</a:t>
                </a:r>
                <a:r>
                  <a:rPr lang="nl-NL" dirty="0" err="1"/>
                  <a:t>pressure</a:t>
                </a:r>
                <a:r>
                  <a:rPr lang="nl-NL" dirty="0"/>
                  <a:t> in </a:t>
                </a:r>
                <a14:m>
                  <m:oMath xmlns:m="http://schemas.openxmlformats.org/officeDocument/2006/math">
                    <m:f>
                      <m:fPr>
                        <m:ctrlPr>
                          <a:rPr lang="nl-NL" i="1">
                            <a:latin typeface="Cambria Math" panose="02040503050406030204" pitchFamily="18" charset="0"/>
                          </a:rPr>
                        </m:ctrlPr>
                      </m:fPr>
                      <m:num>
                        <m:r>
                          <a:rPr lang="en-US" i="1" smtClean="0">
                            <a:latin typeface="Cambria Math" panose="02040503050406030204" pitchFamily="18" charset="0"/>
                          </a:rPr>
                          <m:t>𝑁</m:t>
                        </m:r>
                      </m:num>
                      <m:den>
                        <m:sSup>
                          <m:sSupPr>
                            <m:ctrlPr>
                              <a:rPr lang="en-US" i="1">
                                <a:latin typeface="Cambria Math" panose="02040503050406030204" pitchFamily="18" charset="0"/>
                              </a:rPr>
                            </m:ctrlPr>
                          </m:sSupPr>
                          <m:e>
                            <m:r>
                              <a:rPr lang="en-US" b="0" i="1" smtClean="0">
                                <a:latin typeface="Cambria Math" panose="02040503050406030204" pitchFamily="18" charset="0"/>
                              </a:rPr>
                              <m:t>𝑚</m:t>
                            </m:r>
                          </m:e>
                          <m:sup>
                            <m:r>
                              <a:rPr lang="en-US" i="1">
                                <a:latin typeface="Cambria Math" panose="02040503050406030204" pitchFamily="18" charset="0"/>
                              </a:rPr>
                              <m:t>2</m:t>
                            </m:r>
                          </m:sup>
                        </m:sSup>
                      </m:den>
                    </m:f>
                  </m:oMath>
                </a14:m>
                <a:endParaRPr lang="nl-NL" dirty="0"/>
              </a:p>
              <a:p>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nl-NL" dirty="0"/>
                  <a:t>		</a:t>
                </a:r>
                <a:r>
                  <a:rPr lang="nl-NL" dirty="0" err="1"/>
                  <a:t>density</a:t>
                </a:r>
                <a:r>
                  <a:rPr lang="nl-NL" dirty="0"/>
                  <a:t> in </a:t>
                </a:r>
                <a14:m>
                  <m:oMath xmlns:m="http://schemas.openxmlformats.org/officeDocument/2006/math">
                    <m:f>
                      <m:fPr>
                        <m:ctrlPr>
                          <a:rPr lang="nl-NL" i="1">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b="0" i="1" smtClean="0">
                                <a:latin typeface="Cambria Math" panose="02040503050406030204" pitchFamily="18" charset="0"/>
                              </a:rPr>
                              <m:t>3</m:t>
                            </m:r>
                          </m:sup>
                        </m:sSup>
                      </m:den>
                    </m:f>
                  </m:oMath>
                </a14:m>
                <a:endParaRPr lang="nl-NL" dirty="0"/>
              </a:p>
              <a:p>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nl-NL" dirty="0"/>
                  <a:t>		</a:t>
                </a:r>
                <a:r>
                  <a:rPr lang="nl-NL" dirty="0" err="1"/>
                  <a:t>dynamic</a:t>
                </a:r>
                <a:r>
                  <a:rPr lang="nl-NL" dirty="0"/>
                  <a:t> </a:t>
                </a:r>
                <a:r>
                  <a:rPr lang="nl-NL" dirty="0" err="1"/>
                  <a:t>viscocity</a:t>
                </a:r>
                <a:r>
                  <a:rPr lang="nl-NL" dirty="0"/>
                  <a:t> in </a:t>
                </a:r>
                <a14:m>
                  <m:oMath xmlns:m="http://schemas.openxmlformats.org/officeDocument/2006/math">
                    <m:f>
                      <m:fPr>
                        <m:ctrlPr>
                          <a:rPr lang="nl-NL" i="1" smtClean="0">
                            <a:latin typeface="Cambria Math" panose="02040503050406030204" pitchFamily="18" charset="0"/>
                          </a:rPr>
                        </m:ctrlPr>
                      </m:fPr>
                      <m:num>
                        <m:r>
                          <a:rPr lang="en-US" b="0" i="1" smtClean="0">
                            <a:latin typeface="Cambria Math" panose="02040503050406030204" pitchFamily="18" charset="0"/>
                          </a:rPr>
                          <m:t>𝑁𝑠</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den>
                    </m:f>
                  </m:oMath>
                </a14:m>
                <a:endParaRPr lang="nl-NL" dirty="0"/>
              </a:p>
            </p:txBody>
          </p:sp>
        </mc:Choice>
        <mc:Fallback>
          <p:sp>
            <p:nvSpPr>
              <p:cNvPr id="21" name="Tekstvak 20">
                <a:extLst>
                  <a:ext uri="{FF2B5EF4-FFF2-40B4-BE49-F238E27FC236}">
                    <a16:creationId xmlns:a16="http://schemas.microsoft.com/office/drawing/2014/main" id="{9ECBD48C-D2F6-AB41-A94A-FB724A6D7FCB}"/>
                  </a:ext>
                </a:extLst>
              </p:cNvPr>
              <p:cNvSpPr txBox="1">
                <a:spLocks noRot="1" noChangeAspect="1" noMove="1" noResize="1" noEditPoints="1" noAdjustHandles="1" noChangeArrowheads="1" noChangeShapeType="1" noTextEdit="1"/>
              </p:cNvSpPr>
              <p:nvPr/>
            </p:nvSpPr>
            <p:spPr>
              <a:xfrm>
                <a:off x="1616719" y="2749793"/>
                <a:ext cx="4194084" cy="1711046"/>
              </a:xfrm>
              <a:prstGeom prst="rect">
                <a:avLst/>
              </a:prstGeom>
              <a:blipFill>
                <a:blip r:embed="rId9"/>
                <a:stretch>
                  <a:fillRect/>
                </a:stretch>
              </a:blipFill>
            </p:spPr>
            <p:txBody>
              <a:bodyPr/>
              <a:lstStyle/>
              <a:p>
                <a:r>
                  <a:rPr lang="nl-NL">
                    <a:noFill/>
                  </a:rPr>
                  <a:t> </a:t>
                </a:r>
              </a:p>
            </p:txBody>
          </p:sp>
        </mc:Fallback>
      </mc:AlternateContent>
      <p:sp>
        <p:nvSpPr>
          <p:cNvPr id="22" name="Tekstvak 21">
            <a:extLst>
              <a:ext uri="{FF2B5EF4-FFF2-40B4-BE49-F238E27FC236}">
                <a16:creationId xmlns:a16="http://schemas.microsoft.com/office/drawing/2014/main" id="{DE6979C5-7BCA-D945-AB6F-ACD9AFE7FAAD}"/>
              </a:ext>
            </a:extLst>
          </p:cNvPr>
          <p:cNvSpPr txBox="1"/>
          <p:nvPr/>
        </p:nvSpPr>
        <p:spPr>
          <a:xfrm>
            <a:off x="1476982" y="4730297"/>
            <a:ext cx="3660233" cy="1477328"/>
          </a:xfrm>
          <a:prstGeom prst="rect">
            <a:avLst/>
          </a:prstGeom>
          <a:noFill/>
        </p:spPr>
        <p:txBody>
          <a:bodyPr wrap="none" rtlCol="0">
            <a:spAutoFit/>
          </a:bodyPr>
          <a:lstStyle/>
          <a:p>
            <a:r>
              <a:rPr lang="nl-NL" dirty="0" err="1"/>
              <a:t>Assumptions</a:t>
            </a:r>
            <a:r>
              <a:rPr lang="nl-NL" dirty="0"/>
              <a:t>:</a:t>
            </a:r>
          </a:p>
          <a:p>
            <a:pPr marL="285750" indent="-285750">
              <a:buFontTx/>
              <a:buChar char="-"/>
            </a:pPr>
            <a:r>
              <a:rPr lang="nl-NL" dirty="0" err="1"/>
              <a:t>Newtonian</a:t>
            </a:r>
            <a:r>
              <a:rPr lang="nl-NL" dirty="0"/>
              <a:t> </a:t>
            </a:r>
          </a:p>
          <a:p>
            <a:pPr marL="285750" indent="-285750">
              <a:buFontTx/>
              <a:buChar char="-"/>
            </a:pPr>
            <a:r>
              <a:rPr lang="nl-NL" dirty="0" err="1"/>
              <a:t>Rigid</a:t>
            </a:r>
            <a:r>
              <a:rPr lang="nl-NL" dirty="0"/>
              <a:t> </a:t>
            </a:r>
            <a:r>
              <a:rPr lang="nl-NL" dirty="0" err="1"/>
              <a:t>artery</a:t>
            </a:r>
            <a:r>
              <a:rPr lang="nl-NL" dirty="0"/>
              <a:t> </a:t>
            </a:r>
            <a:r>
              <a:rPr lang="nl-NL" dirty="0" err="1"/>
              <a:t>walls</a:t>
            </a:r>
            <a:endParaRPr lang="nl-NL" dirty="0"/>
          </a:p>
          <a:p>
            <a:pPr marL="285750" indent="-285750">
              <a:buFontTx/>
              <a:buChar char="-"/>
            </a:pPr>
            <a:r>
              <a:rPr lang="nl-NL" dirty="0" err="1"/>
              <a:t>One</a:t>
            </a:r>
            <a:r>
              <a:rPr lang="nl-NL" dirty="0"/>
              <a:t> </a:t>
            </a:r>
            <a:r>
              <a:rPr lang="nl-NL" dirty="0" err="1"/>
              <a:t>inlet</a:t>
            </a:r>
            <a:r>
              <a:rPr lang="nl-NL" dirty="0"/>
              <a:t> </a:t>
            </a:r>
            <a:r>
              <a:rPr lang="nl-NL" dirty="0" err="1"/>
              <a:t>and</a:t>
            </a:r>
            <a:r>
              <a:rPr lang="nl-NL" dirty="0"/>
              <a:t> maximum 2 outlets </a:t>
            </a:r>
          </a:p>
          <a:p>
            <a:pPr marL="285750" indent="-285750">
              <a:buFontTx/>
              <a:buChar char="-"/>
            </a:pPr>
            <a:r>
              <a:rPr lang="nl-NL" dirty="0" err="1"/>
              <a:t>Fully</a:t>
            </a:r>
            <a:r>
              <a:rPr lang="nl-NL" dirty="0"/>
              <a:t> </a:t>
            </a:r>
            <a:r>
              <a:rPr lang="nl-NL" dirty="0" err="1"/>
              <a:t>developed</a:t>
            </a:r>
            <a:r>
              <a:rPr lang="nl-NL" dirty="0"/>
              <a:t> </a:t>
            </a:r>
            <a:r>
              <a:rPr lang="nl-NL" dirty="0" err="1"/>
              <a:t>velocity</a:t>
            </a:r>
            <a:r>
              <a:rPr lang="nl-NL" dirty="0"/>
              <a:t> at </a:t>
            </a:r>
            <a:r>
              <a:rPr lang="nl-NL" dirty="0" err="1"/>
              <a:t>inlet</a:t>
            </a:r>
            <a:r>
              <a:rPr lang="nl-NL" dirty="0"/>
              <a:t> </a:t>
            </a:r>
          </a:p>
        </p:txBody>
      </p:sp>
      <p:grpSp>
        <p:nvGrpSpPr>
          <p:cNvPr id="79" name="Groep 78">
            <a:extLst>
              <a:ext uri="{FF2B5EF4-FFF2-40B4-BE49-F238E27FC236}">
                <a16:creationId xmlns:a16="http://schemas.microsoft.com/office/drawing/2014/main" id="{65670A61-6FFF-E044-8F61-F4622BABEF6F}"/>
              </a:ext>
            </a:extLst>
          </p:cNvPr>
          <p:cNvGrpSpPr/>
          <p:nvPr/>
        </p:nvGrpSpPr>
        <p:grpSpPr>
          <a:xfrm>
            <a:off x="4755960" y="1486049"/>
            <a:ext cx="3675340" cy="4928145"/>
            <a:chOff x="8182474" y="1296942"/>
            <a:chExt cx="3675340" cy="4928145"/>
          </a:xfrm>
        </p:grpSpPr>
        <p:pic>
          <p:nvPicPr>
            <p:cNvPr id="7" name="Afbeelding 6">
              <a:extLst>
                <a:ext uri="{FF2B5EF4-FFF2-40B4-BE49-F238E27FC236}">
                  <a16:creationId xmlns:a16="http://schemas.microsoft.com/office/drawing/2014/main" id="{31C7A026-469A-304B-962A-E37125C2ED0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167" b="94118" l="9883" r="89950">
                          <a14:foregroundMark x1="42546" y1="4289" x2="48409" y2="10417"/>
                          <a14:foregroundMark x1="34673" y1="94730" x2="49246" y2="87623"/>
                          <a14:foregroundMark x1="49246" y1="87623" x2="61809" y2="94118"/>
                        </a14:backgroundRemoval>
                      </a14:imgEffect>
                    </a14:imgLayer>
                  </a14:imgProps>
                </a:ext>
              </a:extLst>
            </a:blip>
            <a:stretch>
              <a:fillRect/>
            </a:stretch>
          </p:blipFill>
          <p:spPr>
            <a:xfrm>
              <a:off x="8182474" y="2303955"/>
              <a:ext cx="2868142" cy="3921132"/>
            </a:xfrm>
            <a:prstGeom prst="rect">
              <a:avLst/>
            </a:prstGeom>
          </p:spPr>
        </p:pic>
        <p:pic>
          <p:nvPicPr>
            <p:cNvPr id="9" name="Afbeelding 8">
              <a:extLst>
                <a:ext uri="{FF2B5EF4-FFF2-40B4-BE49-F238E27FC236}">
                  <a16:creationId xmlns:a16="http://schemas.microsoft.com/office/drawing/2014/main" id="{CBAC9540-6930-924F-96F0-CFF865A370E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2935" b="96087" l="9524" r="89927">
                          <a14:foregroundMark x1="10440" y1="11630" x2="39560" y2="4239"/>
                          <a14:foregroundMark x1="39560" y1="4239" x2="45055" y2="13696"/>
                          <a14:foregroundMark x1="9524" y1="70326" x2="9890" y2="90435"/>
                          <a14:foregroundMark x1="9890" y1="90435" x2="42308" y2="94348"/>
                          <a14:foregroundMark x1="42308" y1="94348" x2="44505" y2="70652"/>
                          <a14:foregroundMark x1="44505" y1="3152" x2="45604" y2="23696"/>
                          <a14:foregroundMark x1="8425" y1="95217" x2="41392" y2="95870"/>
                          <a14:foregroundMark x1="41392" y1="95870" x2="45604" y2="95543"/>
                          <a14:foregroundMark x1="9524" y1="70870" x2="9890" y2="4239"/>
                          <a14:foregroundMark x1="44505" y1="4022" x2="46154" y2="23913"/>
                          <a14:foregroundMark x1="46154" y1="20435" x2="45055" y2="3696"/>
                          <a14:foregroundMark x1="44505" y1="45978" x2="45604" y2="95217"/>
                          <a14:foregroundMark x1="57509" y1="40109" x2="72344" y2="43587"/>
                          <a14:foregroundMark x1="46154" y1="45326" x2="46520" y2="94130"/>
                          <a14:foregroundMark x1="59890" y1="40435" x2="83150" y2="53804"/>
                          <a14:foregroundMark x1="83150" y1="53804" x2="83150" y2="53913"/>
                          <a14:foregroundMark x1="82234" y1="53261" x2="83150" y2="44239"/>
                          <a14:foregroundMark x1="83700" y1="44239" x2="83150" y2="54457"/>
                          <a14:foregroundMark x1="82601" y1="48261" x2="83700" y2="49239"/>
                          <a14:foregroundMark x1="81136" y1="45109" x2="66300" y2="41848"/>
                          <a14:foregroundMark x1="44505" y1="14022" x2="44505" y2="3696"/>
                          <a14:foregroundMark x1="45055" y1="3370" x2="45055" y2="4891"/>
                          <a14:foregroundMark x1="10989" y1="96087" x2="9890" y2="91413"/>
                        </a14:backgroundRemoval>
                      </a14:imgEffect>
                    </a14:imgLayer>
                  </a14:imgProps>
                </a:ext>
              </a:extLst>
            </a:blip>
            <a:stretch>
              <a:fillRect/>
            </a:stretch>
          </p:blipFill>
          <p:spPr>
            <a:xfrm>
              <a:off x="10897269" y="3434248"/>
              <a:ext cx="877511" cy="1377656"/>
            </a:xfrm>
            <a:prstGeom prst="rect">
              <a:avLst/>
            </a:prstGeom>
          </p:spPr>
        </p:pic>
        <p:pic>
          <p:nvPicPr>
            <p:cNvPr id="11" name="Afbeelding 10">
              <a:extLst>
                <a:ext uri="{FF2B5EF4-FFF2-40B4-BE49-F238E27FC236}">
                  <a16:creationId xmlns:a16="http://schemas.microsoft.com/office/drawing/2014/main" id="{F09EF718-D69D-6B47-BB42-C86ADF5264A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889" b="97667" l="9953" r="89573">
                          <a14:foregroundMark x1="33175" y1="11889" x2="69431" y2="2889"/>
                          <a14:foregroundMark x1="69431" y1="2889" x2="73934" y2="10333"/>
                          <a14:foregroundMark x1="27488" y1="84556" x2="57820" y2="97667"/>
                          <a14:foregroundMark x1="57820" y1="97667" x2="73934" y2="79778"/>
                          <a14:foregroundMark x1="73934" y1="79778" x2="73934" y2="79444"/>
                        </a14:backgroundRemoval>
                      </a14:imgEffect>
                    </a14:imgLayer>
                  </a14:imgProps>
                </a:ext>
              </a:extLst>
            </a:blip>
            <a:stretch>
              <a:fillRect/>
            </a:stretch>
          </p:blipFill>
          <p:spPr>
            <a:xfrm>
              <a:off x="10815634" y="2202088"/>
              <a:ext cx="639460" cy="1226912"/>
            </a:xfrm>
            <a:prstGeom prst="rect">
              <a:avLst/>
            </a:prstGeom>
          </p:spPr>
        </p:pic>
        <p:pic>
          <p:nvPicPr>
            <p:cNvPr id="13" name="Afbeelding 12">
              <a:extLst>
                <a:ext uri="{FF2B5EF4-FFF2-40B4-BE49-F238E27FC236}">
                  <a16:creationId xmlns:a16="http://schemas.microsoft.com/office/drawing/2014/main" id="{EEF515C8-9FEB-F24F-AA25-185F72F0D02F}"/>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3818" b="96182" l="9585" r="89617">
                          <a14:foregroundMark x1="38658" y1="50493" x2="38818" y2="13054"/>
                          <a14:foregroundMark x1="38818" y1="13054" x2="55751" y2="3818"/>
                          <a14:foregroundMark x1="55751" y1="3818" x2="62460" y2="21182"/>
                          <a14:foregroundMark x1="62460" y1="21182" x2="61022" y2="49631"/>
                          <a14:foregroundMark x1="23323" y1="81158" x2="35783" y2="94581"/>
                          <a14:foregroundMark x1="35783" y1="94581" x2="40256" y2="82266"/>
                          <a14:foregroundMark x1="63099" y1="88793" x2="80351" y2="96182"/>
                          <a14:foregroundMark x1="80351" y1="96182" x2="84824" y2="92488"/>
                        </a14:backgroundRemoval>
                      </a14:imgEffect>
                    </a14:imgLayer>
                  </a14:imgProps>
                </a:ext>
              </a:extLst>
            </a:blip>
            <a:stretch>
              <a:fillRect/>
            </a:stretch>
          </p:blipFill>
          <p:spPr>
            <a:xfrm>
              <a:off x="10421998" y="4747953"/>
              <a:ext cx="1435816" cy="1459672"/>
            </a:xfrm>
            <a:prstGeom prst="rect">
              <a:avLst/>
            </a:prstGeom>
          </p:spPr>
        </p:pic>
        <p:pic>
          <p:nvPicPr>
            <p:cNvPr id="15" name="Afbeelding 14">
              <a:extLst>
                <a:ext uri="{FF2B5EF4-FFF2-40B4-BE49-F238E27FC236}">
                  <a16:creationId xmlns:a16="http://schemas.microsoft.com/office/drawing/2014/main" id="{AC4CFD54-BB73-E341-8D1D-0AC78B01F5C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5054" r="95914">
                          <a14:foregroundMark x1="90323" y1="47679" x2="92043" y2="18036"/>
                          <a14:foregroundMark x1="86452" y1="13571" x2="93978" y2="21964"/>
                          <a14:foregroundMark x1="85699" y1="13929" x2="81398" y2="14286"/>
                          <a14:foregroundMark x1="95914" y1="11964" x2="74624" y2="11250"/>
                          <a14:foregroundMark x1="95914" y1="12857" x2="88925" y2="46964"/>
                          <a14:foregroundMark x1="12043" y1="48929" x2="7742" y2="25714"/>
                          <a14:foregroundMark x1="5054" y1="11964" x2="5269" y2="22321"/>
                          <a14:foregroundMark x1="53978" y1="55000" x2="47419" y2="54107"/>
                          <a14:foregroundMark x1="48495" y1="54643" x2="50860" y2="54643"/>
                          <a14:foregroundMark x1="51613" y1="55000" x2="50108" y2="54107"/>
                        </a14:backgroundRemoval>
                      </a14:imgEffect>
                    </a14:imgLayer>
                  </a14:imgProps>
                </a:ext>
              </a:extLst>
            </a:blip>
            <a:stretch>
              <a:fillRect/>
            </a:stretch>
          </p:blipFill>
          <p:spPr>
            <a:xfrm rot="10800000">
              <a:off x="9929814" y="1296942"/>
              <a:ext cx="1415154" cy="974183"/>
            </a:xfrm>
            <a:prstGeom prst="rect">
              <a:avLst/>
            </a:prstGeom>
          </p:spPr>
        </p:pic>
        <p:cxnSp>
          <p:nvCxnSpPr>
            <p:cNvPr id="24" name="Rechte verbindingslijn 23">
              <a:extLst>
                <a:ext uri="{FF2B5EF4-FFF2-40B4-BE49-F238E27FC236}">
                  <a16:creationId xmlns:a16="http://schemas.microsoft.com/office/drawing/2014/main" id="{311455F5-A8F0-6D46-8450-F04D590C5774}"/>
                </a:ext>
              </a:extLst>
            </p:cNvPr>
            <p:cNvCxnSpPr>
              <a:cxnSpLocks/>
            </p:cNvCxnSpPr>
            <p:nvPr/>
          </p:nvCxnSpPr>
          <p:spPr>
            <a:xfrm flipV="1">
              <a:off x="10045754" y="2271127"/>
              <a:ext cx="450194" cy="44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Rechte verbindingslijn 68">
              <a:extLst>
                <a:ext uri="{FF2B5EF4-FFF2-40B4-BE49-F238E27FC236}">
                  <a16:creationId xmlns:a16="http://schemas.microsoft.com/office/drawing/2014/main" id="{7DD72B3D-A03E-A74E-AE1B-F2515C429652}"/>
                </a:ext>
              </a:extLst>
            </p:cNvPr>
            <p:cNvCxnSpPr>
              <a:cxnSpLocks/>
            </p:cNvCxnSpPr>
            <p:nvPr/>
          </p:nvCxnSpPr>
          <p:spPr>
            <a:xfrm flipV="1">
              <a:off x="9880114" y="2971001"/>
              <a:ext cx="798902" cy="5584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53792340-9A5C-284D-AC83-1B5EE7BAE98B}"/>
                </a:ext>
              </a:extLst>
            </p:cNvPr>
            <p:cNvCxnSpPr>
              <a:cxnSpLocks/>
            </p:cNvCxnSpPr>
            <p:nvPr/>
          </p:nvCxnSpPr>
          <p:spPr>
            <a:xfrm flipV="1">
              <a:off x="9739182" y="4264521"/>
              <a:ext cx="898209" cy="6678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72">
              <a:extLst>
                <a:ext uri="{FF2B5EF4-FFF2-40B4-BE49-F238E27FC236}">
                  <a16:creationId xmlns:a16="http://schemas.microsoft.com/office/drawing/2014/main" id="{9D480106-FBB8-E043-91B3-932E1662D919}"/>
                </a:ext>
              </a:extLst>
            </p:cNvPr>
            <p:cNvCxnSpPr>
              <a:cxnSpLocks/>
            </p:cNvCxnSpPr>
            <p:nvPr/>
          </p:nvCxnSpPr>
          <p:spPr>
            <a:xfrm flipV="1">
              <a:off x="9613954" y="5415855"/>
              <a:ext cx="936929" cy="2878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kstvak 74">
              <a:extLst>
                <a:ext uri="{FF2B5EF4-FFF2-40B4-BE49-F238E27FC236}">
                  <a16:creationId xmlns:a16="http://schemas.microsoft.com/office/drawing/2014/main" id="{98C373A7-8526-3440-904C-D1374028F2C8}"/>
                </a:ext>
              </a:extLst>
            </p:cNvPr>
            <p:cNvSpPr txBox="1"/>
            <p:nvPr/>
          </p:nvSpPr>
          <p:spPr>
            <a:xfrm>
              <a:off x="10456403" y="1962514"/>
              <a:ext cx="440866" cy="400110"/>
            </a:xfrm>
            <a:prstGeom prst="rect">
              <a:avLst/>
            </a:prstGeom>
            <a:noFill/>
          </p:spPr>
          <p:txBody>
            <a:bodyPr wrap="square" rtlCol="0">
              <a:spAutoFit/>
            </a:bodyPr>
            <a:lstStyle/>
            <a:p>
              <a:r>
                <a:rPr lang="nl-NL" sz="2000" dirty="0"/>
                <a:t>1</a:t>
              </a:r>
            </a:p>
          </p:txBody>
        </p:sp>
        <p:sp>
          <p:nvSpPr>
            <p:cNvPr id="76" name="Tekstvak 75">
              <a:extLst>
                <a:ext uri="{FF2B5EF4-FFF2-40B4-BE49-F238E27FC236}">
                  <a16:creationId xmlns:a16="http://schemas.microsoft.com/office/drawing/2014/main" id="{F64B8C7B-CA6A-8D4B-BCAC-333522BF11A5}"/>
                </a:ext>
              </a:extLst>
            </p:cNvPr>
            <p:cNvSpPr txBox="1"/>
            <p:nvPr/>
          </p:nvSpPr>
          <p:spPr>
            <a:xfrm>
              <a:off x="10680254" y="2759721"/>
              <a:ext cx="440866" cy="400110"/>
            </a:xfrm>
            <a:prstGeom prst="rect">
              <a:avLst/>
            </a:prstGeom>
            <a:noFill/>
          </p:spPr>
          <p:txBody>
            <a:bodyPr wrap="square" rtlCol="0">
              <a:spAutoFit/>
            </a:bodyPr>
            <a:lstStyle/>
            <a:p>
              <a:r>
                <a:rPr lang="nl-NL" sz="2000" dirty="0"/>
                <a:t>2</a:t>
              </a:r>
            </a:p>
          </p:txBody>
        </p:sp>
        <p:sp>
          <p:nvSpPr>
            <p:cNvPr id="77" name="Tekstvak 76">
              <a:extLst>
                <a:ext uri="{FF2B5EF4-FFF2-40B4-BE49-F238E27FC236}">
                  <a16:creationId xmlns:a16="http://schemas.microsoft.com/office/drawing/2014/main" id="{79E32E83-4E15-3048-9424-EF1DC551CC99}"/>
                </a:ext>
              </a:extLst>
            </p:cNvPr>
            <p:cNvSpPr txBox="1"/>
            <p:nvPr/>
          </p:nvSpPr>
          <p:spPr>
            <a:xfrm>
              <a:off x="10636019" y="4052829"/>
              <a:ext cx="440866" cy="400110"/>
            </a:xfrm>
            <a:prstGeom prst="rect">
              <a:avLst/>
            </a:prstGeom>
            <a:noFill/>
          </p:spPr>
          <p:txBody>
            <a:bodyPr wrap="square" rtlCol="0">
              <a:spAutoFit/>
            </a:bodyPr>
            <a:lstStyle/>
            <a:p>
              <a:r>
                <a:rPr lang="nl-NL" sz="2000" dirty="0"/>
                <a:t>3</a:t>
              </a:r>
            </a:p>
          </p:txBody>
        </p:sp>
        <p:sp>
          <p:nvSpPr>
            <p:cNvPr id="78" name="Tekstvak 77">
              <a:extLst>
                <a:ext uri="{FF2B5EF4-FFF2-40B4-BE49-F238E27FC236}">
                  <a16:creationId xmlns:a16="http://schemas.microsoft.com/office/drawing/2014/main" id="{896F36A4-7947-5744-9AF9-D223C24E199A}"/>
                </a:ext>
              </a:extLst>
            </p:cNvPr>
            <p:cNvSpPr txBox="1"/>
            <p:nvPr/>
          </p:nvSpPr>
          <p:spPr>
            <a:xfrm>
              <a:off x="10582759" y="5249465"/>
              <a:ext cx="314510" cy="400110"/>
            </a:xfrm>
            <a:prstGeom prst="rect">
              <a:avLst/>
            </a:prstGeom>
            <a:noFill/>
          </p:spPr>
          <p:txBody>
            <a:bodyPr wrap="none" rtlCol="0">
              <a:spAutoFit/>
            </a:bodyPr>
            <a:lstStyle/>
            <a:p>
              <a:r>
                <a:rPr lang="nl-NL" sz="2000" dirty="0"/>
                <a:t>4</a:t>
              </a:r>
            </a:p>
          </p:txBody>
        </p:sp>
      </p:grpSp>
      <p:pic>
        <p:nvPicPr>
          <p:cNvPr id="81" name="Afbeelding 80">
            <a:extLst>
              <a:ext uri="{FF2B5EF4-FFF2-40B4-BE49-F238E27FC236}">
                <a16:creationId xmlns:a16="http://schemas.microsoft.com/office/drawing/2014/main" id="{27E6476E-C9DC-8841-AE53-BD9E4DCD0B58}"/>
              </a:ext>
            </a:extLst>
          </p:cNvPr>
          <p:cNvPicPr>
            <a:picLocks noChangeAspect="1"/>
          </p:cNvPicPr>
          <p:nvPr/>
        </p:nvPicPr>
        <p:blipFill>
          <a:blip r:embed="rId20"/>
          <a:stretch>
            <a:fillRect/>
          </a:stretch>
        </p:blipFill>
        <p:spPr>
          <a:xfrm>
            <a:off x="8193013" y="1397314"/>
            <a:ext cx="3788029" cy="2841022"/>
          </a:xfrm>
          <a:prstGeom prst="rect">
            <a:avLst/>
          </a:prstGeom>
        </p:spPr>
      </p:pic>
      <p:pic>
        <p:nvPicPr>
          <p:cNvPr id="83" name="Afbeelding 82">
            <a:extLst>
              <a:ext uri="{FF2B5EF4-FFF2-40B4-BE49-F238E27FC236}">
                <a16:creationId xmlns:a16="http://schemas.microsoft.com/office/drawing/2014/main" id="{BDF8E633-9C86-7648-85F9-6F00C9D255C7}"/>
              </a:ext>
            </a:extLst>
          </p:cNvPr>
          <p:cNvPicPr>
            <a:picLocks noChangeAspect="1"/>
          </p:cNvPicPr>
          <p:nvPr/>
        </p:nvPicPr>
        <p:blipFill>
          <a:blip r:embed="rId21"/>
          <a:stretch>
            <a:fillRect/>
          </a:stretch>
        </p:blipFill>
        <p:spPr>
          <a:xfrm rot="5400000">
            <a:off x="9537848" y="3358599"/>
            <a:ext cx="1458580" cy="3799092"/>
          </a:xfrm>
          <a:prstGeom prst="rect">
            <a:avLst/>
          </a:prstGeom>
        </p:spPr>
      </p:pic>
    </p:spTree>
    <p:extLst>
      <p:ext uri="{BB962C8B-B14F-4D97-AF65-F5344CB8AC3E}">
        <p14:creationId xmlns:p14="http://schemas.microsoft.com/office/powerpoint/2010/main" val="372387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ep 33">
            <a:extLst>
              <a:ext uri="{FF2B5EF4-FFF2-40B4-BE49-F238E27FC236}">
                <a16:creationId xmlns:a16="http://schemas.microsoft.com/office/drawing/2014/main" id="{FDC0D338-3A2D-1444-A4A2-A3711FB5059D}"/>
              </a:ext>
            </a:extLst>
          </p:cNvPr>
          <p:cNvGrpSpPr/>
          <p:nvPr/>
        </p:nvGrpSpPr>
        <p:grpSpPr>
          <a:xfrm>
            <a:off x="237784" y="650004"/>
            <a:ext cx="799528" cy="6308000"/>
            <a:chOff x="979154" y="650004"/>
            <a:chExt cx="799528" cy="6308000"/>
          </a:xfrm>
        </p:grpSpPr>
        <p:grpSp>
          <p:nvGrpSpPr>
            <p:cNvPr id="64" name="Groep 63">
              <a:extLst>
                <a:ext uri="{FF2B5EF4-FFF2-40B4-BE49-F238E27FC236}">
                  <a16:creationId xmlns:a16="http://schemas.microsoft.com/office/drawing/2014/main" id="{4A9845FB-08C5-174C-B818-CB7622A462E9}"/>
                </a:ext>
              </a:extLst>
            </p:cNvPr>
            <p:cNvGrpSpPr/>
            <p:nvPr/>
          </p:nvGrpSpPr>
          <p:grpSpPr>
            <a:xfrm>
              <a:off x="981259" y="1889473"/>
              <a:ext cx="795318" cy="1261125"/>
              <a:chOff x="269499" y="1470709"/>
              <a:chExt cx="795318" cy="1261125"/>
            </a:xfrm>
          </p:grpSpPr>
          <p:sp>
            <p:nvSpPr>
              <p:cNvPr id="17" name="Oval 18">
                <a:extLst>
                  <a:ext uri="{FF2B5EF4-FFF2-40B4-BE49-F238E27FC236}">
                    <a16:creationId xmlns:a16="http://schemas.microsoft.com/office/drawing/2014/main" id="{B383EC94-58CB-764F-B74F-79806CAADD3D}"/>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6" name="Straight Connector 89">
                <a:extLst>
                  <a:ext uri="{FF2B5EF4-FFF2-40B4-BE49-F238E27FC236}">
                    <a16:creationId xmlns:a16="http://schemas.microsoft.com/office/drawing/2014/main" id="{ED4C81A8-2A1F-2846-9C58-218C3B132699}"/>
                  </a:ext>
                </a:extLst>
              </p:cNvPr>
              <p:cNvCxnSpPr>
                <a:cxnSpLocks/>
                <a:stCxn id="17" idx="4"/>
                <a:endCxn id="5"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5" name="Groep 64">
              <a:extLst>
                <a:ext uri="{FF2B5EF4-FFF2-40B4-BE49-F238E27FC236}">
                  <a16:creationId xmlns:a16="http://schemas.microsoft.com/office/drawing/2014/main" id="{F7F413D2-665E-2047-A6A8-BD665D7BF7F2}"/>
                </a:ext>
              </a:extLst>
            </p:cNvPr>
            <p:cNvGrpSpPr/>
            <p:nvPr/>
          </p:nvGrpSpPr>
          <p:grpSpPr>
            <a:xfrm>
              <a:off x="979154" y="3150598"/>
              <a:ext cx="795318" cy="1226838"/>
              <a:chOff x="267394" y="2731834"/>
              <a:chExt cx="795318" cy="1226838"/>
            </a:xfrm>
          </p:grpSpPr>
          <p:sp>
            <p:nvSpPr>
              <p:cNvPr id="5" name="Oval 17">
                <a:extLst>
                  <a:ext uri="{FF2B5EF4-FFF2-40B4-BE49-F238E27FC236}">
                    <a16:creationId xmlns:a16="http://schemas.microsoft.com/office/drawing/2014/main" id="{C035ACA7-46EC-EF4B-8D04-943015FC7425}"/>
                  </a:ext>
                </a:extLst>
              </p:cNvPr>
              <p:cNvSpPr>
                <a:spLocks noChangeArrowheads="1"/>
              </p:cNvSpPr>
              <p:nvPr/>
            </p:nvSpPr>
            <p:spPr bwMode="auto">
              <a:xfrm>
                <a:off x="267394" y="2731834"/>
                <a:ext cx="795318" cy="799524"/>
              </a:xfrm>
              <a:prstGeom prst="ellipse">
                <a:avLst/>
              </a:prstGeom>
              <a:solidFill>
                <a:srgbClr val="27CED7"/>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7" name="Straight Connector 92">
                <a:extLst>
                  <a:ext uri="{FF2B5EF4-FFF2-40B4-BE49-F238E27FC236}">
                    <a16:creationId xmlns:a16="http://schemas.microsoft.com/office/drawing/2014/main" id="{59FFF162-F7DE-7B48-BA9E-7B55ABE6D56E}"/>
                  </a:ext>
                </a:extLst>
              </p:cNvPr>
              <p:cNvCxnSpPr>
                <a:cxnSpLocks/>
                <a:stCxn id="5" idx="4"/>
                <a:endCxn id="18"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74">
              <a:extLst>
                <a:ext uri="{FF2B5EF4-FFF2-40B4-BE49-F238E27FC236}">
                  <a16:creationId xmlns:a16="http://schemas.microsoft.com/office/drawing/2014/main" id="{07476B9D-7E09-9B4C-9F8F-456E1269A834}"/>
                </a:ext>
              </a:extLst>
            </p:cNvPr>
            <p:cNvCxnSpPr>
              <a:cxnSpLocks/>
              <a:stCxn id="20" idx="4"/>
              <a:endCxn id="17"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0" name="Oval 14">
              <a:extLst>
                <a:ext uri="{FF2B5EF4-FFF2-40B4-BE49-F238E27FC236}">
                  <a16:creationId xmlns:a16="http://schemas.microsoft.com/office/drawing/2014/main" id="{759E77A3-A9F0-084E-BCE0-65BF232B4F36}"/>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0">
              <a:extLst>
                <a:ext uri="{FF2B5EF4-FFF2-40B4-BE49-F238E27FC236}">
                  <a16:creationId xmlns:a16="http://schemas.microsoft.com/office/drawing/2014/main" id="{2130160A-CB84-4F4B-A2CF-1866CD0FC22A}"/>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9" name="Straight Connector 98">
              <a:extLst>
                <a:ext uri="{FF2B5EF4-FFF2-40B4-BE49-F238E27FC236}">
                  <a16:creationId xmlns:a16="http://schemas.microsoft.com/office/drawing/2014/main" id="{1C9AFA6D-3DF2-9E4E-AEF8-5E69D9EC2C53}"/>
                </a:ext>
              </a:extLst>
            </p:cNvPr>
            <p:cNvCxnSpPr>
              <a:cxnSpLocks/>
              <a:stCxn id="28"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6" name="Groep 65">
              <a:extLst>
                <a:ext uri="{FF2B5EF4-FFF2-40B4-BE49-F238E27FC236}">
                  <a16:creationId xmlns:a16="http://schemas.microsoft.com/office/drawing/2014/main" id="{F1E31964-704C-F84F-AF4C-D6D5045079AB}"/>
                </a:ext>
              </a:extLst>
            </p:cNvPr>
            <p:cNvGrpSpPr/>
            <p:nvPr/>
          </p:nvGrpSpPr>
          <p:grpSpPr>
            <a:xfrm>
              <a:off x="979155" y="4377436"/>
              <a:ext cx="797422" cy="1224736"/>
              <a:chOff x="267395" y="3958672"/>
              <a:chExt cx="797422" cy="1224736"/>
            </a:xfrm>
          </p:grpSpPr>
          <p:sp>
            <p:nvSpPr>
              <p:cNvPr id="18" name="Oval 16">
                <a:extLst>
                  <a:ext uri="{FF2B5EF4-FFF2-40B4-BE49-F238E27FC236}">
                    <a16:creationId xmlns:a16="http://schemas.microsoft.com/office/drawing/2014/main" id="{7DB09A29-9695-574A-88C2-D7BE0229D623}"/>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8" name="Straight Connector 95">
                <a:extLst>
                  <a:ext uri="{FF2B5EF4-FFF2-40B4-BE49-F238E27FC236}">
                    <a16:creationId xmlns:a16="http://schemas.microsoft.com/office/drawing/2014/main" id="{C98655FD-DE95-7C4B-AB38-5560D29E5A8F}"/>
                  </a:ext>
                </a:extLst>
              </p:cNvPr>
              <p:cNvCxnSpPr>
                <a:cxnSpLocks/>
                <a:stCxn id="18" idx="4"/>
                <a:endCxn id="28"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3" name="Tijdelijke aanduiding voor dianummer 2">
            <a:extLst>
              <a:ext uri="{FF2B5EF4-FFF2-40B4-BE49-F238E27FC236}">
                <a16:creationId xmlns:a16="http://schemas.microsoft.com/office/drawing/2014/main" id="{DD100FB6-90E2-7A4C-B4E9-DED091940403}"/>
              </a:ext>
            </a:extLst>
          </p:cNvPr>
          <p:cNvSpPr>
            <a:spLocks noGrp="1"/>
          </p:cNvSpPr>
          <p:nvPr>
            <p:ph type="sldNum" sz="quarter" idx="12"/>
          </p:nvPr>
        </p:nvSpPr>
        <p:spPr/>
        <p:txBody>
          <a:bodyPr/>
          <a:lstStyle/>
          <a:p>
            <a:fld id="{DF317A44-DE73-B645-8691-78C506CDB346}" type="slidenum">
              <a:rPr lang="nl-NL" smtClean="0"/>
              <a:t>4</a:t>
            </a:fld>
            <a:endParaRPr lang="nl-NL" dirty="0"/>
          </a:p>
        </p:txBody>
      </p:sp>
      <p:sp>
        <p:nvSpPr>
          <p:cNvPr id="40" name="Titel 1">
            <a:extLst>
              <a:ext uri="{FF2B5EF4-FFF2-40B4-BE49-F238E27FC236}">
                <a16:creationId xmlns:a16="http://schemas.microsoft.com/office/drawing/2014/main" id="{88DBA84E-EF67-5A4B-AEB3-E2DF05278876}"/>
              </a:ext>
            </a:extLst>
          </p:cNvPr>
          <p:cNvSpPr>
            <a:spLocks noGrp="1"/>
          </p:cNvSpPr>
          <p:nvPr>
            <p:ph type="title"/>
          </p:nvPr>
        </p:nvSpPr>
        <p:spPr>
          <a:xfrm>
            <a:off x="1329770" y="391594"/>
            <a:ext cx="10024030" cy="1325563"/>
          </a:xfrm>
        </p:spPr>
        <p:txBody>
          <a:bodyPr/>
          <a:lstStyle/>
          <a:p>
            <a:pPr algn="ctr"/>
            <a:r>
              <a:rPr lang="nl-NL" dirty="0"/>
              <a:t>Machine Learning Framework</a:t>
            </a:r>
          </a:p>
        </p:txBody>
      </p:sp>
      <p:sp>
        <p:nvSpPr>
          <p:cNvPr id="41" name="Tijdelijke aanduiding voor tekst 3">
            <a:extLst>
              <a:ext uri="{FF2B5EF4-FFF2-40B4-BE49-F238E27FC236}">
                <a16:creationId xmlns:a16="http://schemas.microsoft.com/office/drawing/2014/main" id="{2B4545D2-FF9C-E04E-A40D-19BBD071BC04}"/>
              </a:ext>
            </a:extLst>
          </p:cNvPr>
          <p:cNvSpPr txBox="1">
            <a:spLocks/>
          </p:cNvSpPr>
          <p:nvPr/>
        </p:nvSpPr>
        <p:spPr>
          <a:xfrm>
            <a:off x="1310805" y="1511996"/>
            <a:ext cx="10022441" cy="4420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i="1" dirty="0" err="1"/>
              <a:t>Convolutional</a:t>
            </a:r>
            <a:r>
              <a:rPr lang="nl-NL" i="1" dirty="0"/>
              <a:t> </a:t>
            </a:r>
            <a:r>
              <a:rPr lang="nl-NL" i="1" dirty="0" err="1"/>
              <a:t>Neural</a:t>
            </a:r>
            <a:r>
              <a:rPr lang="nl-NL" i="1" dirty="0"/>
              <a:t> Networks </a:t>
            </a:r>
          </a:p>
        </p:txBody>
      </p:sp>
      <p:pic>
        <p:nvPicPr>
          <p:cNvPr id="42" name="Afbeelding 41">
            <a:extLst>
              <a:ext uri="{FF2B5EF4-FFF2-40B4-BE49-F238E27FC236}">
                <a16:creationId xmlns:a16="http://schemas.microsoft.com/office/drawing/2014/main" id="{1DDAB7AF-2C1A-A74F-8513-85F652AE1F79}"/>
              </a:ext>
            </a:extLst>
          </p:cNvPr>
          <p:cNvPicPr>
            <a:picLocks noChangeAspect="1"/>
          </p:cNvPicPr>
          <p:nvPr/>
        </p:nvPicPr>
        <p:blipFill>
          <a:blip r:embed="rId3"/>
          <a:stretch>
            <a:fillRect/>
          </a:stretch>
        </p:blipFill>
        <p:spPr>
          <a:xfrm>
            <a:off x="1591047" y="2557793"/>
            <a:ext cx="3088633" cy="1739138"/>
          </a:xfrm>
          <a:prstGeom prst="rect">
            <a:avLst/>
          </a:prstGeom>
        </p:spPr>
      </p:pic>
      <p:pic>
        <p:nvPicPr>
          <p:cNvPr id="43" name="Afbeelding 42">
            <a:extLst>
              <a:ext uri="{FF2B5EF4-FFF2-40B4-BE49-F238E27FC236}">
                <a16:creationId xmlns:a16="http://schemas.microsoft.com/office/drawing/2014/main" id="{5C36A87F-8C09-B34E-BEBB-23C00EA0761E}"/>
              </a:ext>
            </a:extLst>
          </p:cNvPr>
          <p:cNvPicPr>
            <a:picLocks noChangeAspect="1"/>
          </p:cNvPicPr>
          <p:nvPr/>
        </p:nvPicPr>
        <p:blipFill>
          <a:blip r:embed="rId4"/>
          <a:stretch>
            <a:fillRect/>
          </a:stretch>
        </p:blipFill>
        <p:spPr>
          <a:xfrm>
            <a:off x="4953103" y="2520375"/>
            <a:ext cx="3035575" cy="1710040"/>
          </a:xfrm>
          <a:prstGeom prst="rect">
            <a:avLst/>
          </a:prstGeom>
        </p:spPr>
      </p:pic>
      <p:sp>
        <p:nvSpPr>
          <p:cNvPr id="44" name="Tekstvak 43">
            <a:extLst>
              <a:ext uri="{FF2B5EF4-FFF2-40B4-BE49-F238E27FC236}">
                <a16:creationId xmlns:a16="http://schemas.microsoft.com/office/drawing/2014/main" id="{74661A71-174C-A847-B1E2-7F879DB94C62}"/>
              </a:ext>
            </a:extLst>
          </p:cNvPr>
          <p:cNvSpPr txBox="1"/>
          <p:nvPr/>
        </p:nvSpPr>
        <p:spPr>
          <a:xfrm>
            <a:off x="2101679" y="4445126"/>
            <a:ext cx="1678793" cy="369332"/>
          </a:xfrm>
          <a:prstGeom prst="rect">
            <a:avLst/>
          </a:prstGeom>
          <a:noFill/>
        </p:spPr>
        <p:txBody>
          <a:bodyPr wrap="none" rtlCol="0">
            <a:spAutoFit/>
          </a:bodyPr>
          <a:lstStyle/>
          <a:p>
            <a:r>
              <a:rPr lang="nl-NL" dirty="0"/>
              <a:t>3x3 </a:t>
            </a:r>
            <a:r>
              <a:rPr lang="nl-NL" dirty="0" err="1"/>
              <a:t>convolution</a:t>
            </a:r>
            <a:endParaRPr lang="nl-NL" dirty="0"/>
          </a:p>
        </p:txBody>
      </p:sp>
      <p:sp>
        <p:nvSpPr>
          <p:cNvPr id="45" name="Tekstvak 44">
            <a:extLst>
              <a:ext uri="{FF2B5EF4-FFF2-40B4-BE49-F238E27FC236}">
                <a16:creationId xmlns:a16="http://schemas.microsoft.com/office/drawing/2014/main" id="{7162E07B-08D9-9548-8A89-9C55B48F4DEB}"/>
              </a:ext>
            </a:extLst>
          </p:cNvPr>
          <p:cNvSpPr txBox="1"/>
          <p:nvPr/>
        </p:nvSpPr>
        <p:spPr>
          <a:xfrm>
            <a:off x="5176571" y="4452939"/>
            <a:ext cx="2253950" cy="369332"/>
          </a:xfrm>
          <a:prstGeom prst="rect">
            <a:avLst/>
          </a:prstGeom>
          <a:noFill/>
        </p:spPr>
        <p:txBody>
          <a:bodyPr wrap="none" rtlCol="0">
            <a:spAutoFit/>
          </a:bodyPr>
          <a:lstStyle/>
          <a:p>
            <a:r>
              <a:rPr lang="nl-NL" dirty="0" err="1"/>
              <a:t>Pointwise</a:t>
            </a:r>
            <a:r>
              <a:rPr lang="nl-NL" dirty="0"/>
              <a:t> </a:t>
            </a:r>
            <a:r>
              <a:rPr lang="nl-NL" dirty="0" err="1"/>
              <a:t>convolution</a:t>
            </a:r>
            <a:endParaRPr lang="nl-NL" dirty="0"/>
          </a:p>
        </p:txBody>
      </p:sp>
      <p:pic>
        <p:nvPicPr>
          <p:cNvPr id="46" name="Afbeelding 45">
            <a:extLst>
              <a:ext uri="{FF2B5EF4-FFF2-40B4-BE49-F238E27FC236}">
                <a16:creationId xmlns:a16="http://schemas.microsoft.com/office/drawing/2014/main" id="{67333D89-844D-FF4B-B2F1-323FD6CC00E0}"/>
              </a:ext>
            </a:extLst>
          </p:cNvPr>
          <p:cNvPicPr>
            <a:picLocks noChangeAspect="1"/>
          </p:cNvPicPr>
          <p:nvPr/>
        </p:nvPicPr>
        <p:blipFill>
          <a:blip r:embed="rId5"/>
          <a:stretch>
            <a:fillRect/>
          </a:stretch>
        </p:blipFill>
        <p:spPr>
          <a:xfrm>
            <a:off x="8821044" y="2246474"/>
            <a:ext cx="2476500" cy="2184400"/>
          </a:xfrm>
          <a:prstGeom prst="rect">
            <a:avLst/>
          </a:prstGeom>
        </p:spPr>
      </p:pic>
      <p:sp>
        <p:nvSpPr>
          <p:cNvPr id="47" name="Tekstvak 46">
            <a:extLst>
              <a:ext uri="{FF2B5EF4-FFF2-40B4-BE49-F238E27FC236}">
                <a16:creationId xmlns:a16="http://schemas.microsoft.com/office/drawing/2014/main" id="{BCEA1E3C-01F3-6E42-8BDE-D07D39ED89E2}"/>
              </a:ext>
            </a:extLst>
          </p:cNvPr>
          <p:cNvSpPr txBox="1"/>
          <p:nvPr/>
        </p:nvSpPr>
        <p:spPr>
          <a:xfrm>
            <a:off x="8411530" y="4452939"/>
            <a:ext cx="2998065" cy="369332"/>
          </a:xfrm>
          <a:prstGeom prst="rect">
            <a:avLst/>
          </a:prstGeom>
          <a:noFill/>
        </p:spPr>
        <p:txBody>
          <a:bodyPr wrap="none" rtlCol="0">
            <a:spAutoFit/>
          </a:bodyPr>
          <a:lstStyle/>
          <a:p>
            <a:r>
              <a:rPr lang="nl-NL" dirty="0" err="1"/>
              <a:t>Causal</a:t>
            </a:r>
            <a:r>
              <a:rPr lang="nl-NL" dirty="0"/>
              <a:t> </a:t>
            </a:r>
            <a:r>
              <a:rPr lang="nl-NL" dirty="0" err="1"/>
              <a:t>convolution</a:t>
            </a:r>
            <a:r>
              <a:rPr lang="nl-NL" dirty="0"/>
              <a:t> (1D </a:t>
            </a:r>
            <a:r>
              <a:rPr lang="nl-NL" dirty="0" err="1"/>
              <a:t>signal</a:t>
            </a:r>
            <a:r>
              <a:rPr lang="nl-NL" dirty="0"/>
              <a:t>)</a:t>
            </a:r>
          </a:p>
        </p:txBody>
      </p:sp>
      <p:grpSp>
        <p:nvGrpSpPr>
          <p:cNvPr id="57" name="Groep 56">
            <a:extLst>
              <a:ext uri="{FF2B5EF4-FFF2-40B4-BE49-F238E27FC236}">
                <a16:creationId xmlns:a16="http://schemas.microsoft.com/office/drawing/2014/main" id="{32D5CD54-3D27-2F46-9462-0DE4A2EEE4EA}"/>
              </a:ext>
            </a:extLst>
          </p:cNvPr>
          <p:cNvGrpSpPr/>
          <p:nvPr/>
        </p:nvGrpSpPr>
        <p:grpSpPr>
          <a:xfrm>
            <a:off x="280602" y="754354"/>
            <a:ext cx="687770" cy="5547526"/>
            <a:chOff x="280602" y="754354"/>
            <a:chExt cx="687770" cy="5547526"/>
          </a:xfrm>
        </p:grpSpPr>
        <p:pic>
          <p:nvPicPr>
            <p:cNvPr id="55" name="Afbeelding 54">
              <a:extLst>
                <a:ext uri="{FF2B5EF4-FFF2-40B4-BE49-F238E27FC236}">
                  <a16:creationId xmlns:a16="http://schemas.microsoft.com/office/drawing/2014/main" id="{BAFB09F0-B8B6-E043-BBD8-7AACC81FBF85}"/>
                </a:ext>
              </a:extLst>
            </p:cNvPr>
            <p:cNvPicPr>
              <a:picLocks noChangeAspect="1"/>
            </p:cNvPicPr>
            <p:nvPr/>
          </p:nvPicPr>
          <p:blipFill>
            <a:blip r:embed="rId6"/>
            <a:stretch>
              <a:fillRect/>
            </a:stretch>
          </p:blipFill>
          <p:spPr>
            <a:xfrm>
              <a:off x="308158" y="754354"/>
              <a:ext cx="642960" cy="642960"/>
            </a:xfrm>
            <a:prstGeom prst="rect">
              <a:avLst/>
            </a:prstGeom>
          </p:spPr>
        </p:pic>
        <p:pic>
          <p:nvPicPr>
            <p:cNvPr id="8" name="Afbeelding 7">
              <a:extLst>
                <a:ext uri="{FF2B5EF4-FFF2-40B4-BE49-F238E27FC236}">
                  <a16:creationId xmlns:a16="http://schemas.microsoft.com/office/drawing/2014/main" id="{205602D2-9B29-5048-8352-944CFB50CB39}"/>
                </a:ext>
              </a:extLst>
            </p:cNvPr>
            <p:cNvPicPr>
              <a:picLocks noChangeAspect="1"/>
            </p:cNvPicPr>
            <p:nvPr/>
          </p:nvPicPr>
          <p:blipFill>
            <a:blip r:embed="rId7"/>
            <a:stretch>
              <a:fillRect/>
            </a:stretch>
          </p:blipFill>
          <p:spPr>
            <a:xfrm>
              <a:off x="373200" y="3280176"/>
              <a:ext cx="536291" cy="536291"/>
            </a:xfrm>
            <a:prstGeom prst="rect">
              <a:avLst/>
            </a:prstGeom>
          </p:spPr>
        </p:pic>
        <p:pic>
          <p:nvPicPr>
            <p:cNvPr id="30" name="Afbeelding 29">
              <a:extLst>
                <a:ext uri="{FF2B5EF4-FFF2-40B4-BE49-F238E27FC236}">
                  <a16:creationId xmlns:a16="http://schemas.microsoft.com/office/drawing/2014/main" id="{B08C224C-09DD-9949-93B4-880CEBCF8D32}"/>
                </a:ext>
              </a:extLst>
            </p:cNvPr>
            <p:cNvPicPr>
              <a:picLocks noChangeAspect="1"/>
            </p:cNvPicPr>
            <p:nvPr/>
          </p:nvPicPr>
          <p:blipFill>
            <a:blip r:embed="rId8"/>
            <a:stretch>
              <a:fillRect/>
            </a:stretch>
          </p:blipFill>
          <p:spPr>
            <a:xfrm>
              <a:off x="345734" y="1935155"/>
              <a:ext cx="622638" cy="622638"/>
            </a:xfrm>
            <a:prstGeom prst="rect">
              <a:avLst/>
            </a:prstGeom>
          </p:spPr>
        </p:pic>
        <p:pic>
          <p:nvPicPr>
            <p:cNvPr id="56" name="Afbeelding 55">
              <a:extLst>
                <a:ext uri="{FF2B5EF4-FFF2-40B4-BE49-F238E27FC236}">
                  <a16:creationId xmlns:a16="http://schemas.microsoft.com/office/drawing/2014/main" id="{E9169F8D-E28B-9D47-8732-371C9B069726}"/>
                </a:ext>
              </a:extLst>
            </p:cNvPr>
            <p:cNvPicPr>
              <a:picLocks noChangeAspect="1"/>
            </p:cNvPicPr>
            <p:nvPr/>
          </p:nvPicPr>
          <p:blipFill>
            <a:blip r:embed="rId9"/>
            <a:stretch>
              <a:fillRect/>
            </a:stretch>
          </p:blipFill>
          <p:spPr>
            <a:xfrm>
              <a:off x="280602" y="5672991"/>
              <a:ext cx="628889" cy="628889"/>
            </a:xfrm>
            <a:prstGeom prst="rect">
              <a:avLst/>
            </a:prstGeom>
          </p:spPr>
        </p:pic>
      </p:grpSp>
      <p:pic>
        <p:nvPicPr>
          <p:cNvPr id="53" name="Tijdelijke aanduiding voor inhoud 52">
            <a:extLst>
              <a:ext uri="{FF2B5EF4-FFF2-40B4-BE49-F238E27FC236}">
                <a16:creationId xmlns:a16="http://schemas.microsoft.com/office/drawing/2014/main" id="{78BCB9AD-72D7-CE46-A0C0-034A18DA964E}"/>
              </a:ext>
            </a:extLst>
          </p:cNvPr>
          <p:cNvPicPr>
            <a:picLocks noGrp="1" noChangeAspect="1"/>
          </p:cNvPicPr>
          <p:nvPr>
            <p:ph idx="1"/>
          </p:nvPr>
        </p:nvPicPr>
        <p:blipFill>
          <a:blip r:embed="rId10"/>
          <a:stretch>
            <a:fillRect/>
          </a:stretch>
        </p:blipFill>
        <p:spPr>
          <a:xfrm>
            <a:off x="313797" y="4452939"/>
            <a:ext cx="631682" cy="631682"/>
          </a:xfrm>
        </p:spPr>
      </p:pic>
      <mc:AlternateContent xmlns:mc="http://schemas.openxmlformats.org/markup-compatibility/2006">
        <mc:Choice xmlns:a14="http://schemas.microsoft.com/office/drawing/2010/main" Requires="a14">
          <p:sp>
            <p:nvSpPr>
              <p:cNvPr id="70" name="Tekstvak 69">
                <a:extLst>
                  <a:ext uri="{FF2B5EF4-FFF2-40B4-BE49-F238E27FC236}">
                    <a16:creationId xmlns:a16="http://schemas.microsoft.com/office/drawing/2014/main" id="{E7C04469-4971-4C4C-8F57-BD0E7F218A06}"/>
                  </a:ext>
                </a:extLst>
              </p:cNvPr>
              <p:cNvSpPr txBox="1"/>
              <p:nvPr/>
            </p:nvSpPr>
            <p:spPr>
              <a:xfrm>
                <a:off x="2033647" y="5261853"/>
                <a:ext cx="1661032" cy="82413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m>
                            <m:mPr>
                              <m:mcs>
                                <m:mc>
                                  <m:mcPr>
                                    <m:count m:val="3"/>
                                    <m:mcJc m:val="center"/>
                                  </m:mcPr>
                                </m:mc>
                              </m:mcs>
                              <m:ctrlPr>
                                <a:rPr lang="en-GB" i="1">
                                  <a:latin typeface="Cambria Math" panose="02040503050406030204" pitchFamily="18" charset="0"/>
                                </a:rPr>
                              </m:ctrlPr>
                            </m:mPr>
                            <m:mr>
                              <m:e>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e>
                              <m:e>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e>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e>
                            </m:mr>
                            <m:mr>
                              <m:e>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4</m:t>
                                    </m:r>
                                  </m:sub>
                                </m:sSub>
                              </m:e>
                              <m:e>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5</m:t>
                                    </m:r>
                                  </m:sub>
                                </m:sSub>
                              </m:e>
                              <m:e>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6</m:t>
                                    </m:r>
                                  </m:sub>
                                </m:sSub>
                              </m:e>
                            </m:mr>
                            <m:mr>
                              <m:e>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7</m:t>
                                    </m:r>
                                  </m:sub>
                                </m:sSub>
                              </m:e>
                              <m:e>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8</m:t>
                                    </m:r>
                                  </m:sub>
                                </m:sSub>
                              </m:e>
                              <m:e>
                                <m:sSub>
                                  <m:sSubPr>
                                    <m:ctrlPr>
                                      <a:rPr lang="en-GB"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9</m:t>
                                    </m:r>
                                  </m:sub>
                                </m:sSub>
                              </m:e>
                            </m:mr>
                          </m:m>
                        </m:e>
                      </m:d>
                    </m:oMath>
                  </m:oMathPara>
                </a14:m>
                <a:endParaRPr lang="en-GB" dirty="0"/>
              </a:p>
            </p:txBody>
          </p:sp>
        </mc:Choice>
        <mc:Fallback>
          <p:sp>
            <p:nvSpPr>
              <p:cNvPr id="70" name="Tekstvak 69">
                <a:extLst>
                  <a:ext uri="{FF2B5EF4-FFF2-40B4-BE49-F238E27FC236}">
                    <a16:creationId xmlns:a16="http://schemas.microsoft.com/office/drawing/2014/main" id="{E7C04469-4971-4C4C-8F57-BD0E7F218A06}"/>
                  </a:ext>
                </a:extLst>
              </p:cNvPr>
              <p:cNvSpPr txBox="1">
                <a:spLocks noRot="1" noChangeAspect="1" noMove="1" noResize="1" noEditPoints="1" noAdjustHandles="1" noChangeArrowheads="1" noChangeShapeType="1" noTextEdit="1"/>
              </p:cNvSpPr>
              <p:nvPr/>
            </p:nvSpPr>
            <p:spPr>
              <a:xfrm>
                <a:off x="2033647" y="5261853"/>
                <a:ext cx="1661032" cy="824136"/>
              </a:xfrm>
              <a:prstGeom prst="rect">
                <a:avLst/>
              </a:prstGeom>
              <a:blipFill>
                <a:blip r:embed="rId11"/>
                <a:stretch>
                  <a:fillRect/>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71" name="Tekstvak 70">
                <a:extLst>
                  <a:ext uri="{FF2B5EF4-FFF2-40B4-BE49-F238E27FC236}">
                    <a16:creationId xmlns:a16="http://schemas.microsoft.com/office/drawing/2014/main" id="{1F1E54A3-D239-A944-A5EF-DB57C5BAABD9}"/>
                  </a:ext>
                </a:extLst>
              </p:cNvPr>
              <p:cNvSpPr txBox="1"/>
              <p:nvPr/>
            </p:nvSpPr>
            <p:spPr>
              <a:xfrm>
                <a:off x="8816281" y="5131667"/>
                <a:ext cx="2237536" cy="8256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sSub>
                                  <m:sSubPr>
                                    <m:ctrlPr>
                                      <a:rPr lang="en-GB"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e>
                            </m:mr>
                            <m:mr>
                              <m:e>
                                <m:r>
                                  <a:rPr lang="en-GB" i="1" smtClean="0">
                                    <a:latin typeface="Cambria Math" panose="02040503050406030204" pitchFamily="18" charset="0"/>
                                    <a:ea typeface="Cambria Math" panose="02040503050406030204" pitchFamily="18" charset="0"/>
                                  </a:rPr>
                                  <m:t>⋮</m:t>
                                </m:r>
                              </m:e>
                            </m:mr>
                            <m:m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mr>
                          </m:m>
                        </m:e>
                      </m:d>
                      <m:r>
                        <a:rPr lang="en-GB" i="1" smtClean="0">
                          <a:latin typeface="Cambria Math" panose="02040503050406030204" pitchFamily="18" charset="0"/>
                          <a:ea typeface="Cambria Math" panose="02040503050406030204" pitchFamily="18" charset="0"/>
                        </a:rPr>
                        <m:t>∙</m:t>
                      </m:r>
                      <m:d>
                        <m:dPr>
                          <m:begChr m:val="["/>
                          <m:endChr m:val="]"/>
                          <m:ctrlPr>
                            <a:rPr lang="en-GB" i="1">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sSub>
                                  <m:sSubPr>
                                    <m:ctrlPr>
                                      <a:rPr lang="en-GB"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mr>
                            <m:mr>
                              <m:e>
                                <m:r>
                                  <a:rPr lang="en-GB" i="1">
                                    <a:latin typeface="Cambria Math" panose="02040503050406030204" pitchFamily="18" charset="0"/>
                                    <a:ea typeface="Cambria Math" panose="02040503050406030204" pitchFamily="18" charset="0"/>
                                  </a:rPr>
                                  <m:t>⋮</m:t>
                                </m:r>
                              </m:e>
                            </m:mr>
                            <m:mr>
                              <m:e>
                                <m:sSub>
                                  <m:sSubPr>
                                    <m:ctrlPr>
                                      <a:rPr lang="en-GB"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r>
                                      <a:rPr lang="en-US" b="0" i="1" smtClean="0">
                                        <a:latin typeface="Cambria Math" panose="02040503050406030204" pitchFamily="18" charset="0"/>
                                      </a:rPr>
                                      <m:t>−1</m:t>
                                    </m:r>
                                  </m:sub>
                                </m:sSub>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GB" dirty="0"/>
              </a:p>
            </p:txBody>
          </p:sp>
        </mc:Choice>
        <mc:Fallback>
          <p:sp>
            <p:nvSpPr>
              <p:cNvPr id="71" name="Tekstvak 70">
                <a:extLst>
                  <a:ext uri="{FF2B5EF4-FFF2-40B4-BE49-F238E27FC236}">
                    <a16:creationId xmlns:a16="http://schemas.microsoft.com/office/drawing/2014/main" id="{1F1E54A3-D239-A944-A5EF-DB57C5BAABD9}"/>
                  </a:ext>
                </a:extLst>
              </p:cNvPr>
              <p:cNvSpPr txBox="1">
                <a:spLocks noRot="1" noChangeAspect="1" noMove="1" noResize="1" noEditPoints="1" noAdjustHandles="1" noChangeArrowheads="1" noChangeShapeType="1" noTextEdit="1"/>
              </p:cNvSpPr>
              <p:nvPr/>
            </p:nvSpPr>
            <p:spPr>
              <a:xfrm>
                <a:off x="8816281" y="5131667"/>
                <a:ext cx="2237536" cy="825675"/>
              </a:xfrm>
              <a:prstGeom prst="rect">
                <a:avLst/>
              </a:prstGeom>
              <a:blipFill>
                <a:blip r:embed="rId12"/>
                <a:stretch>
                  <a:fillRect/>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72" name="Tekstvak 71">
                <a:extLst>
                  <a:ext uri="{FF2B5EF4-FFF2-40B4-BE49-F238E27FC236}">
                    <a16:creationId xmlns:a16="http://schemas.microsoft.com/office/drawing/2014/main" id="{8E7310A0-47A9-4440-9250-59423B8A9C94}"/>
                  </a:ext>
                </a:extLst>
              </p:cNvPr>
              <p:cNvSpPr txBox="1"/>
              <p:nvPr/>
            </p:nvSpPr>
            <p:spPr>
              <a:xfrm>
                <a:off x="5921799" y="5262237"/>
                <a:ext cx="667362" cy="82375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m>
                            <m:mPr>
                              <m:mcs>
                                <m:mc>
                                  <m:mcPr>
                                    <m:count m:val="1"/>
                                    <m:mcJc m:val="center"/>
                                  </m:mcPr>
                                </m:mc>
                              </m:mcs>
                              <m:ctrlPr>
                                <a:rPr lang="en-GB" i="1" smtClean="0">
                                  <a:latin typeface="Cambria Math" panose="02040503050406030204" pitchFamily="18" charset="0"/>
                                </a:rPr>
                              </m:ctrlPr>
                            </m:mPr>
                            <m:mr>
                              <m:e>
                                <m:sSub>
                                  <m:sSubPr>
                                    <m:ctrlPr>
                                      <a:rPr lang="en-GB"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mr>
                            <m:mr>
                              <m:e>
                                <m:r>
                                  <a:rPr lang="en-GB" i="1" smtClean="0">
                                    <a:latin typeface="Cambria Math" panose="02040503050406030204" pitchFamily="18" charset="0"/>
                                    <a:ea typeface="Cambria Math" panose="02040503050406030204" pitchFamily="18" charset="0"/>
                                  </a:rPr>
                                  <m:t>⋮</m:t>
                                </m:r>
                              </m:e>
                            </m:mr>
                            <m:mr>
                              <m:e>
                                <m:sSub>
                                  <m:sSubPr>
                                    <m:ctrlPr>
                                      <a:rPr lang="en-GB"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e>
                            </m:mr>
                          </m:m>
                        </m:e>
                      </m:d>
                    </m:oMath>
                  </m:oMathPara>
                </a14:m>
                <a:endParaRPr lang="en-GB" dirty="0"/>
              </a:p>
            </p:txBody>
          </p:sp>
        </mc:Choice>
        <mc:Fallback>
          <p:sp>
            <p:nvSpPr>
              <p:cNvPr id="72" name="Tekstvak 71">
                <a:extLst>
                  <a:ext uri="{FF2B5EF4-FFF2-40B4-BE49-F238E27FC236}">
                    <a16:creationId xmlns:a16="http://schemas.microsoft.com/office/drawing/2014/main" id="{8E7310A0-47A9-4440-9250-59423B8A9C94}"/>
                  </a:ext>
                </a:extLst>
              </p:cNvPr>
              <p:cNvSpPr txBox="1">
                <a:spLocks noRot="1" noChangeAspect="1" noMove="1" noResize="1" noEditPoints="1" noAdjustHandles="1" noChangeArrowheads="1" noChangeShapeType="1" noTextEdit="1"/>
              </p:cNvSpPr>
              <p:nvPr/>
            </p:nvSpPr>
            <p:spPr>
              <a:xfrm>
                <a:off x="5921799" y="5262237"/>
                <a:ext cx="667362" cy="823752"/>
              </a:xfrm>
              <a:prstGeom prst="rect">
                <a:avLst/>
              </a:prstGeom>
              <a:blipFill>
                <a:blip r:embed="rId13"/>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303893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9FC5C-7D0C-964D-880C-9BBEE256518B}"/>
              </a:ext>
            </a:extLst>
          </p:cNvPr>
          <p:cNvSpPr>
            <a:spLocks noGrp="1"/>
          </p:cNvSpPr>
          <p:nvPr>
            <p:ph type="title"/>
          </p:nvPr>
        </p:nvSpPr>
        <p:spPr>
          <a:xfrm>
            <a:off x="1329770" y="391594"/>
            <a:ext cx="10024030" cy="1325563"/>
          </a:xfrm>
        </p:spPr>
        <p:txBody>
          <a:bodyPr/>
          <a:lstStyle/>
          <a:p>
            <a:pPr algn="ctr"/>
            <a:r>
              <a:rPr lang="nl-NL" dirty="0"/>
              <a:t>Machine Learning Framework</a:t>
            </a:r>
          </a:p>
        </p:txBody>
      </p:sp>
      <p:sp>
        <p:nvSpPr>
          <p:cNvPr id="3" name="Tijdelijke aanduiding voor dianummer 2">
            <a:extLst>
              <a:ext uri="{FF2B5EF4-FFF2-40B4-BE49-F238E27FC236}">
                <a16:creationId xmlns:a16="http://schemas.microsoft.com/office/drawing/2014/main" id="{168A4640-A866-7849-B761-811FFDB47126}"/>
              </a:ext>
            </a:extLst>
          </p:cNvPr>
          <p:cNvSpPr>
            <a:spLocks noGrp="1"/>
          </p:cNvSpPr>
          <p:nvPr>
            <p:ph type="sldNum" sz="quarter" idx="12"/>
          </p:nvPr>
        </p:nvSpPr>
        <p:spPr/>
        <p:txBody>
          <a:bodyPr/>
          <a:lstStyle/>
          <a:p>
            <a:fld id="{DF317A44-DE73-B645-8691-78C506CDB346}" type="slidenum">
              <a:rPr lang="nl-NL" smtClean="0"/>
              <a:t>5</a:t>
            </a:fld>
            <a:endParaRPr lang="nl-NL"/>
          </a:p>
        </p:txBody>
      </p:sp>
      <p:sp>
        <p:nvSpPr>
          <p:cNvPr id="27" name="Tijdelijke aanduiding voor tekst 3">
            <a:extLst>
              <a:ext uri="{FF2B5EF4-FFF2-40B4-BE49-F238E27FC236}">
                <a16:creationId xmlns:a16="http://schemas.microsoft.com/office/drawing/2014/main" id="{C8477F94-25AA-BB45-AF2F-356CADED6D88}"/>
              </a:ext>
            </a:extLst>
          </p:cNvPr>
          <p:cNvSpPr txBox="1">
            <a:spLocks/>
          </p:cNvSpPr>
          <p:nvPr/>
        </p:nvSpPr>
        <p:spPr>
          <a:xfrm>
            <a:off x="1329770" y="1514476"/>
            <a:ext cx="10022441" cy="4420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i="1" dirty="0" err="1"/>
              <a:t>Convolutional</a:t>
            </a:r>
            <a:r>
              <a:rPr lang="nl-NL" i="1" dirty="0"/>
              <a:t> </a:t>
            </a:r>
            <a:r>
              <a:rPr lang="nl-NL" i="1" dirty="0" err="1"/>
              <a:t>Neural</a:t>
            </a:r>
            <a:r>
              <a:rPr lang="nl-NL" i="1" dirty="0"/>
              <a:t> Networks </a:t>
            </a:r>
          </a:p>
        </p:txBody>
      </p:sp>
      <p:pic>
        <p:nvPicPr>
          <p:cNvPr id="7" name="Afbeelding 6">
            <a:extLst>
              <a:ext uri="{FF2B5EF4-FFF2-40B4-BE49-F238E27FC236}">
                <a16:creationId xmlns:a16="http://schemas.microsoft.com/office/drawing/2014/main" id="{93FA6241-3DE3-E543-8A9D-B863210405ED}"/>
              </a:ext>
            </a:extLst>
          </p:cNvPr>
          <p:cNvPicPr>
            <a:picLocks noChangeAspect="1"/>
          </p:cNvPicPr>
          <p:nvPr/>
        </p:nvPicPr>
        <p:blipFill>
          <a:blip r:embed="rId3"/>
          <a:stretch>
            <a:fillRect/>
          </a:stretch>
        </p:blipFill>
        <p:spPr>
          <a:xfrm>
            <a:off x="2330902" y="2036490"/>
            <a:ext cx="8030849" cy="4088432"/>
          </a:xfrm>
          <a:prstGeom prst="rect">
            <a:avLst/>
          </a:prstGeom>
        </p:spPr>
      </p:pic>
      <p:grpSp>
        <p:nvGrpSpPr>
          <p:cNvPr id="30" name="Groep 29">
            <a:extLst>
              <a:ext uri="{FF2B5EF4-FFF2-40B4-BE49-F238E27FC236}">
                <a16:creationId xmlns:a16="http://schemas.microsoft.com/office/drawing/2014/main" id="{D9CC3633-D494-3B4A-949C-7A408C729AD8}"/>
              </a:ext>
            </a:extLst>
          </p:cNvPr>
          <p:cNvGrpSpPr/>
          <p:nvPr/>
        </p:nvGrpSpPr>
        <p:grpSpPr>
          <a:xfrm>
            <a:off x="237784" y="650004"/>
            <a:ext cx="799528" cy="6308000"/>
            <a:chOff x="979154" y="650004"/>
            <a:chExt cx="799528" cy="6308000"/>
          </a:xfrm>
        </p:grpSpPr>
        <p:grpSp>
          <p:nvGrpSpPr>
            <p:cNvPr id="31" name="Groep 30">
              <a:extLst>
                <a:ext uri="{FF2B5EF4-FFF2-40B4-BE49-F238E27FC236}">
                  <a16:creationId xmlns:a16="http://schemas.microsoft.com/office/drawing/2014/main" id="{26061282-7B68-894C-984E-C128BD1B995B}"/>
                </a:ext>
              </a:extLst>
            </p:cNvPr>
            <p:cNvGrpSpPr/>
            <p:nvPr/>
          </p:nvGrpSpPr>
          <p:grpSpPr>
            <a:xfrm>
              <a:off x="981259" y="1889473"/>
              <a:ext cx="795318" cy="1261125"/>
              <a:chOff x="269499" y="1470709"/>
              <a:chExt cx="795318" cy="1261125"/>
            </a:xfrm>
          </p:grpSpPr>
          <p:sp>
            <p:nvSpPr>
              <p:cNvPr id="47" name="Oval 18">
                <a:extLst>
                  <a:ext uri="{FF2B5EF4-FFF2-40B4-BE49-F238E27FC236}">
                    <a16:creationId xmlns:a16="http://schemas.microsoft.com/office/drawing/2014/main" id="{688F9B57-6A1D-C544-A3A5-40E5F2BF0EAA}"/>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8" name="Straight Connector 89">
                <a:extLst>
                  <a:ext uri="{FF2B5EF4-FFF2-40B4-BE49-F238E27FC236}">
                    <a16:creationId xmlns:a16="http://schemas.microsoft.com/office/drawing/2014/main" id="{3B1F6C85-3A4C-0A40-B709-8D23C1EAB6B9}"/>
                  </a:ext>
                </a:extLst>
              </p:cNvPr>
              <p:cNvCxnSpPr>
                <a:cxnSpLocks/>
                <a:stCxn id="47" idx="4"/>
                <a:endCxn id="45"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 name="Groep 31">
              <a:extLst>
                <a:ext uri="{FF2B5EF4-FFF2-40B4-BE49-F238E27FC236}">
                  <a16:creationId xmlns:a16="http://schemas.microsoft.com/office/drawing/2014/main" id="{692DDE89-3D80-FD4D-BF02-FE8262F2975B}"/>
                </a:ext>
              </a:extLst>
            </p:cNvPr>
            <p:cNvGrpSpPr/>
            <p:nvPr/>
          </p:nvGrpSpPr>
          <p:grpSpPr>
            <a:xfrm>
              <a:off x="979154" y="3150598"/>
              <a:ext cx="795318" cy="1226838"/>
              <a:chOff x="267394" y="2731834"/>
              <a:chExt cx="795318" cy="1226838"/>
            </a:xfrm>
          </p:grpSpPr>
          <p:sp>
            <p:nvSpPr>
              <p:cNvPr id="45" name="Oval 17">
                <a:extLst>
                  <a:ext uri="{FF2B5EF4-FFF2-40B4-BE49-F238E27FC236}">
                    <a16:creationId xmlns:a16="http://schemas.microsoft.com/office/drawing/2014/main" id="{5E74D215-07D7-E24B-AEE2-3C1F74CC3209}"/>
                  </a:ext>
                </a:extLst>
              </p:cNvPr>
              <p:cNvSpPr>
                <a:spLocks noChangeArrowheads="1"/>
              </p:cNvSpPr>
              <p:nvPr/>
            </p:nvSpPr>
            <p:spPr bwMode="auto">
              <a:xfrm>
                <a:off x="267394" y="2731834"/>
                <a:ext cx="795318" cy="799524"/>
              </a:xfrm>
              <a:prstGeom prst="ellipse">
                <a:avLst/>
              </a:prstGeom>
              <a:solidFill>
                <a:srgbClr val="27CED7"/>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6" name="Straight Connector 92">
                <a:extLst>
                  <a:ext uri="{FF2B5EF4-FFF2-40B4-BE49-F238E27FC236}">
                    <a16:creationId xmlns:a16="http://schemas.microsoft.com/office/drawing/2014/main" id="{E4E04DB4-5A26-1143-BB75-140284F74F6D}"/>
                  </a:ext>
                </a:extLst>
              </p:cNvPr>
              <p:cNvCxnSpPr>
                <a:cxnSpLocks/>
                <a:stCxn id="45" idx="4"/>
                <a:endCxn id="43"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74">
              <a:extLst>
                <a:ext uri="{FF2B5EF4-FFF2-40B4-BE49-F238E27FC236}">
                  <a16:creationId xmlns:a16="http://schemas.microsoft.com/office/drawing/2014/main" id="{D00FB38F-18CB-A142-9F7B-1EB3A1DD4A1B}"/>
                </a:ext>
              </a:extLst>
            </p:cNvPr>
            <p:cNvCxnSpPr>
              <a:cxnSpLocks/>
              <a:stCxn id="34" idx="4"/>
              <a:endCxn id="47"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4" name="Oval 14">
              <a:extLst>
                <a:ext uri="{FF2B5EF4-FFF2-40B4-BE49-F238E27FC236}">
                  <a16:creationId xmlns:a16="http://schemas.microsoft.com/office/drawing/2014/main" id="{CA9315B5-6863-BA4B-ACAD-EA864B3E0EB4}"/>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0">
              <a:extLst>
                <a:ext uri="{FF2B5EF4-FFF2-40B4-BE49-F238E27FC236}">
                  <a16:creationId xmlns:a16="http://schemas.microsoft.com/office/drawing/2014/main" id="{818012E9-326A-D64E-9C12-A882D9E49C00}"/>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1" name="Straight Connector 98">
              <a:extLst>
                <a:ext uri="{FF2B5EF4-FFF2-40B4-BE49-F238E27FC236}">
                  <a16:creationId xmlns:a16="http://schemas.microsoft.com/office/drawing/2014/main" id="{13D4ACB8-1F4C-0349-89DA-3C5C77E189F7}"/>
                </a:ext>
              </a:extLst>
            </p:cNvPr>
            <p:cNvCxnSpPr>
              <a:cxnSpLocks/>
              <a:stCxn id="40"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2" name="Groep 41">
              <a:extLst>
                <a:ext uri="{FF2B5EF4-FFF2-40B4-BE49-F238E27FC236}">
                  <a16:creationId xmlns:a16="http://schemas.microsoft.com/office/drawing/2014/main" id="{3CA65CF2-27E0-B84A-B194-66A452CCF081}"/>
                </a:ext>
              </a:extLst>
            </p:cNvPr>
            <p:cNvGrpSpPr/>
            <p:nvPr/>
          </p:nvGrpSpPr>
          <p:grpSpPr>
            <a:xfrm>
              <a:off x="979155" y="4377436"/>
              <a:ext cx="797422" cy="1224736"/>
              <a:chOff x="267395" y="3958672"/>
              <a:chExt cx="797422" cy="1224736"/>
            </a:xfrm>
          </p:grpSpPr>
          <p:sp>
            <p:nvSpPr>
              <p:cNvPr id="43" name="Oval 16">
                <a:extLst>
                  <a:ext uri="{FF2B5EF4-FFF2-40B4-BE49-F238E27FC236}">
                    <a16:creationId xmlns:a16="http://schemas.microsoft.com/office/drawing/2014/main" id="{D09D1342-45DE-8342-B594-56547E91E2EE}"/>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4" name="Straight Connector 95">
                <a:extLst>
                  <a:ext uri="{FF2B5EF4-FFF2-40B4-BE49-F238E27FC236}">
                    <a16:creationId xmlns:a16="http://schemas.microsoft.com/office/drawing/2014/main" id="{CC637243-62F2-1341-B921-413CFA4D1594}"/>
                  </a:ext>
                </a:extLst>
              </p:cNvPr>
              <p:cNvCxnSpPr>
                <a:cxnSpLocks/>
                <a:stCxn id="43" idx="4"/>
                <a:endCxn id="40"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49" name="Groep 48">
            <a:extLst>
              <a:ext uri="{FF2B5EF4-FFF2-40B4-BE49-F238E27FC236}">
                <a16:creationId xmlns:a16="http://schemas.microsoft.com/office/drawing/2014/main" id="{31B42C1E-CDC4-E148-BD3C-594325ADE337}"/>
              </a:ext>
            </a:extLst>
          </p:cNvPr>
          <p:cNvGrpSpPr/>
          <p:nvPr/>
        </p:nvGrpSpPr>
        <p:grpSpPr>
          <a:xfrm>
            <a:off x="280602" y="754354"/>
            <a:ext cx="687770" cy="5547526"/>
            <a:chOff x="280602" y="754354"/>
            <a:chExt cx="687770" cy="5547526"/>
          </a:xfrm>
        </p:grpSpPr>
        <p:pic>
          <p:nvPicPr>
            <p:cNvPr id="50" name="Afbeelding 49">
              <a:extLst>
                <a:ext uri="{FF2B5EF4-FFF2-40B4-BE49-F238E27FC236}">
                  <a16:creationId xmlns:a16="http://schemas.microsoft.com/office/drawing/2014/main" id="{D44A1F0E-6CB5-0047-A73C-4EB8C39A65C0}"/>
                </a:ext>
              </a:extLst>
            </p:cNvPr>
            <p:cNvPicPr>
              <a:picLocks noChangeAspect="1"/>
            </p:cNvPicPr>
            <p:nvPr/>
          </p:nvPicPr>
          <p:blipFill>
            <a:blip r:embed="rId4"/>
            <a:stretch>
              <a:fillRect/>
            </a:stretch>
          </p:blipFill>
          <p:spPr>
            <a:xfrm>
              <a:off x="308158" y="754354"/>
              <a:ext cx="642960" cy="642960"/>
            </a:xfrm>
            <a:prstGeom prst="rect">
              <a:avLst/>
            </a:prstGeom>
          </p:spPr>
        </p:pic>
        <p:pic>
          <p:nvPicPr>
            <p:cNvPr id="51" name="Afbeelding 50">
              <a:extLst>
                <a:ext uri="{FF2B5EF4-FFF2-40B4-BE49-F238E27FC236}">
                  <a16:creationId xmlns:a16="http://schemas.microsoft.com/office/drawing/2014/main" id="{EFFF3A65-6457-7441-942B-3B847A58BDC1}"/>
                </a:ext>
              </a:extLst>
            </p:cNvPr>
            <p:cNvPicPr>
              <a:picLocks noChangeAspect="1"/>
            </p:cNvPicPr>
            <p:nvPr/>
          </p:nvPicPr>
          <p:blipFill>
            <a:blip r:embed="rId5"/>
            <a:stretch>
              <a:fillRect/>
            </a:stretch>
          </p:blipFill>
          <p:spPr>
            <a:xfrm>
              <a:off x="373200" y="3280176"/>
              <a:ext cx="536291" cy="536291"/>
            </a:xfrm>
            <a:prstGeom prst="rect">
              <a:avLst/>
            </a:prstGeom>
          </p:spPr>
        </p:pic>
        <p:pic>
          <p:nvPicPr>
            <p:cNvPr id="53" name="Afbeelding 52">
              <a:extLst>
                <a:ext uri="{FF2B5EF4-FFF2-40B4-BE49-F238E27FC236}">
                  <a16:creationId xmlns:a16="http://schemas.microsoft.com/office/drawing/2014/main" id="{8A27058D-77B3-034E-8C3E-C4844BD0950A}"/>
                </a:ext>
              </a:extLst>
            </p:cNvPr>
            <p:cNvPicPr>
              <a:picLocks noChangeAspect="1"/>
            </p:cNvPicPr>
            <p:nvPr/>
          </p:nvPicPr>
          <p:blipFill>
            <a:blip r:embed="rId6"/>
            <a:stretch>
              <a:fillRect/>
            </a:stretch>
          </p:blipFill>
          <p:spPr>
            <a:xfrm>
              <a:off x="345734" y="1935155"/>
              <a:ext cx="622638" cy="622638"/>
            </a:xfrm>
            <a:prstGeom prst="rect">
              <a:avLst/>
            </a:prstGeom>
          </p:spPr>
        </p:pic>
        <p:pic>
          <p:nvPicPr>
            <p:cNvPr id="57" name="Afbeelding 56">
              <a:extLst>
                <a:ext uri="{FF2B5EF4-FFF2-40B4-BE49-F238E27FC236}">
                  <a16:creationId xmlns:a16="http://schemas.microsoft.com/office/drawing/2014/main" id="{51026FAE-E22B-B24D-A0D0-C27798B2474B}"/>
                </a:ext>
              </a:extLst>
            </p:cNvPr>
            <p:cNvPicPr>
              <a:picLocks noChangeAspect="1"/>
            </p:cNvPicPr>
            <p:nvPr/>
          </p:nvPicPr>
          <p:blipFill>
            <a:blip r:embed="rId7"/>
            <a:stretch>
              <a:fillRect/>
            </a:stretch>
          </p:blipFill>
          <p:spPr>
            <a:xfrm>
              <a:off x="280602" y="5672991"/>
              <a:ext cx="628889" cy="628889"/>
            </a:xfrm>
            <a:prstGeom prst="rect">
              <a:avLst/>
            </a:prstGeom>
          </p:spPr>
        </p:pic>
      </p:grpSp>
      <p:pic>
        <p:nvPicPr>
          <p:cNvPr id="58" name="Tijdelijke aanduiding voor inhoud 52">
            <a:extLst>
              <a:ext uri="{FF2B5EF4-FFF2-40B4-BE49-F238E27FC236}">
                <a16:creationId xmlns:a16="http://schemas.microsoft.com/office/drawing/2014/main" id="{05ADF23F-F564-9F4F-B88C-520C91A1B5AD}"/>
              </a:ext>
            </a:extLst>
          </p:cNvPr>
          <p:cNvPicPr>
            <a:picLocks noChangeAspect="1"/>
          </p:cNvPicPr>
          <p:nvPr/>
        </p:nvPicPr>
        <p:blipFill>
          <a:blip r:embed="rId8"/>
          <a:stretch>
            <a:fillRect/>
          </a:stretch>
        </p:blipFill>
        <p:spPr>
          <a:xfrm>
            <a:off x="313797" y="4452939"/>
            <a:ext cx="631682" cy="631682"/>
          </a:xfrm>
          <a:prstGeom prst="rect">
            <a:avLst/>
          </a:prstGeom>
        </p:spPr>
      </p:pic>
      <p:sp>
        <p:nvSpPr>
          <p:cNvPr id="8" name="Tekstvak 7">
            <a:extLst>
              <a:ext uri="{FF2B5EF4-FFF2-40B4-BE49-F238E27FC236}">
                <a16:creationId xmlns:a16="http://schemas.microsoft.com/office/drawing/2014/main" id="{5CEF4C77-4F32-B04A-84F1-721D2BB7C6DB}"/>
              </a:ext>
            </a:extLst>
          </p:cNvPr>
          <p:cNvSpPr txBox="1"/>
          <p:nvPr/>
        </p:nvSpPr>
        <p:spPr>
          <a:xfrm>
            <a:off x="1432866" y="6247807"/>
            <a:ext cx="9572622" cy="307777"/>
          </a:xfrm>
          <a:prstGeom prst="rect">
            <a:avLst/>
          </a:prstGeom>
          <a:noFill/>
        </p:spPr>
        <p:txBody>
          <a:bodyPr wrap="square" rtlCol="0">
            <a:spAutoFit/>
          </a:bodyPr>
          <a:lstStyle/>
          <a:p>
            <a:r>
              <a:rPr lang="nl-NL" sz="1400" i="1" dirty="0">
                <a:solidFill>
                  <a:schemeClr val="bg2">
                    <a:lumMod val="50000"/>
                  </a:schemeClr>
                </a:solidFill>
              </a:rPr>
              <a:t>Lopez Martin- </a:t>
            </a:r>
            <a:r>
              <a:rPr lang="nl-NL" sz="1400" i="1" dirty="0" err="1">
                <a:solidFill>
                  <a:schemeClr val="bg2">
                    <a:lumMod val="50000"/>
                  </a:schemeClr>
                </a:solidFill>
              </a:rPr>
              <a:t>Synthetic</a:t>
            </a:r>
            <a:r>
              <a:rPr lang="nl-NL" sz="1400" i="1" dirty="0">
                <a:solidFill>
                  <a:schemeClr val="bg2">
                    <a:lumMod val="50000"/>
                  </a:schemeClr>
                </a:solidFill>
              </a:rPr>
              <a:t> jet [1]</a:t>
            </a:r>
          </a:p>
        </p:txBody>
      </p:sp>
    </p:spTree>
    <p:extLst>
      <p:ext uri="{BB962C8B-B14F-4D97-AF65-F5344CB8AC3E}">
        <p14:creationId xmlns:p14="http://schemas.microsoft.com/office/powerpoint/2010/main" val="1135547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9FC5C-7D0C-964D-880C-9BBEE256518B}"/>
              </a:ext>
            </a:extLst>
          </p:cNvPr>
          <p:cNvSpPr>
            <a:spLocks noGrp="1"/>
          </p:cNvSpPr>
          <p:nvPr>
            <p:ph type="title"/>
          </p:nvPr>
        </p:nvSpPr>
        <p:spPr>
          <a:xfrm>
            <a:off x="1329770" y="391594"/>
            <a:ext cx="10024030" cy="1325563"/>
          </a:xfrm>
        </p:spPr>
        <p:txBody>
          <a:bodyPr/>
          <a:lstStyle/>
          <a:p>
            <a:pPr algn="ctr"/>
            <a:r>
              <a:rPr lang="nl-NL" dirty="0"/>
              <a:t>Machine Learning Framework</a:t>
            </a:r>
          </a:p>
        </p:txBody>
      </p:sp>
      <p:sp>
        <p:nvSpPr>
          <p:cNvPr id="3" name="Tijdelijke aanduiding voor dianummer 2">
            <a:extLst>
              <a:ext uri="{FF2B5EF4-FFF2-40B4-BE49-F238E27FC236}">
                <a16:creationId xmlns:a16="http://schemas.microsoft.com/office/drawing/2014/main" id="{168A4640-A866-7849-B761-811FFDB47126}"/>
              </a:ext>
            </a:extLst>
          </p:cNvPr>
          <p:cNvSpPr>
            <a:spLocks noGrp="1"/>
          </p:cNvSpPr>
          <p:nvPr>
            <p:ph type="sldNum" sz="quarter" idx="12"/>
          </p:nvPr>
        </p:nvSpPr>
        <p:spPr/>
        <p:txBody>
          <a:bodyPr/>
          <a:lstStyle/>
          <a:p>
            <a:fld id="{DF317A44-DE73-B645-8691-78C506CDB346}" type="slidenum">
              <a:rPr lang="nl-NL" smtClean="0"/>
              <a:t>6</a:t>
            </a:fld>
            <a:endParaRPr lang="nl-NL"/>
          </a:p>
        </p:txBody>
      </p:sp>
      <p:sp>
        <p:nvSpPr>
          <p:cNvPr id="27" name="Tijdelijke aanduiding voor tekst 3">
            <a:extLst>
              <a:ext uri="{FF2B5EF4-FFF2-40B4-BE49-F238E27FC236}">
                <a16:creationId xmlns:a16="http://schemas.microsoft.com/office/drawing/2014/main" id="{C8477F94-25AA-BB45-AF2F-356CADED6D88}"/>
              </a:ext>
            </a:extLst>
          </p:cNvPr>
          <p:cNvSpPr txBox="1">
            <a:spLocks/>
          </p:cNvSpPr>
          <p:nvPr/>
        </p:nvSpPr>
        <p:spPr>
          <a:xfrm>
            <a:off x="1329770" y="1514476"/>
            <a:ext cx="10022441" cy="4420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i="1" dirty="0" err="1"/>
              <a:t>Autoencoders</a:t>
            </a:r>
            <a:r>
              <a:rPr lang="nl-NL" i="1" dirty="0"/>
              <a:t> </a:t>
            </a:r>
          </a:p>
        </p:txBody>
      </p:sp>
      <p:pic>
        <p:nvPicPr>
          <p:cNvPr id="6" name="Afbeelding 5">
            <a:extLst>
              <a:ext uri="{FF2B5EF4-FFF2-40B4-BE49-F238E27FC236}">
                <a16:creationId xmlns:a16="http://schemas.microsoft.com/office/drawing/2014/main" id="{BE653389-EF23-C040-94E9-C775EAB35CA7}"/>
              </a:ext>
            </a:extLst>
          </p:cNvPr>
          <p:cNvPicPr>
            <a:picLocks noChangeAspect="1"/>
          </p:cNvPicPr>
          <p:nvPr/>
        </p:nvPicPr>
        <p:blipFill>
          <a:blip r:embed="rId3"/>
          <a:stretch>
            <a:fillRect/>
          </a:stretch>
        </p:blipFill>
        <p:spPr>
          <a:xfrm>
            <a:off x="2947040" y="1956523"/>
            <a:ext cx="6787899" cy="3710718"/>
          </a:xfrm>
          <a:prstGeom prst="rect">
            <a:avLst/>
          </a:prstGeom>
        </p:spPr>
      </p:pic>
      <p:grpSp>
        <p:nvGrpSpPr>
          <p:cNvPr id="31" name="Groep 30">
            <a:extLst>
              <a:ext uri="{FF2B5EF4-FFF2-40B4-BE49-F238E27FC236}">
                <a16:creationId xmlns:a16="http://schemas.microsoft.com/office/drawing/2014/main" id="{C4BC2E9B-42A7-6E42-8D8D-DC29A933B6D3}"/>
              </a:ext>
            </a:extLst>
          </p:cNvPr>
          <p:cNvGrpSpPr/>
          <p:nvPr/>
        </p:nvGrpSpPr>
        <p:grpSpPr>
          <a:xfrm>
            <a:off x="237784" y="650004"/>
            <a:ext cx="799528" cy="6308000"/>
            <a:chOff x="979154" y="650004"/>
            <a:chExt cx="799528" cy="6308000"/>
          </a:xfrm>
        </p:grpSpPr>
        <p:grpSp>
          <p:nvGrpSpPr>
            <p:cNvPr id="32" name="Groep 31">
              <a:extLst>
                <a:ext uri="{FF2B5EF4-FFF2-40B4-BE49-F238E27FC236}">
                  <a16:creationId xmlns:a16="http://schemas.microsoft.com/office/drawing/2014/main" id="{A0C1DCFD-DF87-0E41-8166-549CB0901427}"/>
                </a:ext>
              </a:extLst>
            </p:cNvPr>
            <p:cNvGrpSpPr/>
            <p:nvPr/>
          </p:nvGrpSpPr>
          <p:grpSpPr>
            <a:xfrm>
              <a:off x="981259" y="1889473"/>
              <a:ext cx="795318" cy="1261125"/>
              <a:chOff x="269499" y="1470709"/>
              <a:chExt cx="795318" cy="1261125"/>
            </a:xfrm>
          </p:grpSpPr>
          <p:sp>
            <p:nvSpPr>
              <p:cNvPr id="48" name="Oval 18">
                <a:extLst>
                  <a:ext uri="{FF2B5EF4-FFF2-40B4-BE49-F238E27FC236}">
                    <a16:creationId xmlns:a16="http://schemas.microsoft.com/office/drawing/2014/main" id="{316B37F9-A0F9-8C4B-A886-583FD7F2F937}"/>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9" name="Straight Connector 89">
                <a:extLst>
                  <a:ext uri="{FF2B5EF4-FFF2-40B4-BE49-F238E27FC236}">
                    <a16:creationId xmlns:a16="http://schemas.microsoft.com/office/drawing/2014/main" id="{D54B43D8-5EBA-8946-8412-A9628DF75538}"/>
                  </a:ext>
                </a:extLst>
              </p:cNvPr>
              <p:cNvCxnSpPr>
                <a:cxnSpLocks/>
                <a:stCxn id="48" idx="4"/>
                <a:endCxn id="46"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3" name="Groep 32">
              <a:extLst>
                <a:ext uri="{FF2B5EF4-FFF2-40B4-BE49-F238E27FC236}">
                  <a16:creationId xmlns:a16="http://schemas.microsoft.com/office/drawing/2014/main" id="{050D70F4-5B2A-F04C-80A8-91D8E31D5104}"/>
                </a:ext>
              </a:extLst>
            </p:cNvPr>
            <p:cNvGrpSpPr/>
            <p:nvPr/>
          </p:nvGrpSpPr>
          <p:grpSpPr>
            <a:xfrm>
              <a:off x="979154" y="3150598"/>
              <a:ext cx="795318" cy="1226838"/>
              <a:chOff x="267394" y="2731834"/>
              <a:chExt cx="795318" cy="1226838"/>
            </a:xfrm>
          </p:grpSpPr>
          <p:sp>
            <p:nvSpPr>
              <p:cNvPr id="46" name="Oval 17">
                <a:extLst>
                  <a:ext uri="{FF2B5EF4-FFF2-40B4-BE49-F238E27FC236}">
                    <a16:creationId xmlns:a16="http://schemas.microsoft.com/office/drawing/2014/main" id="{A11F58DC-00B0-C144-B16B-7EC66D46854C}"/>
                  </a:ext>
                </a:extLst>
              </p:cNvPr>
              <p:cNvSpPr>
                <a:spLocks noChangeArrowheads="1"/>
              </p:cNvSpPr>
              <p:nvPr/>
            </p:nvSpPr>
            <p:spPr bwMode="auto">
              <a:xfrm>
                <a:off x="267394" y="2731834"/>
                <a:ext cx="795318" cy="799524"/>
              </a:xfrm>
              <a:prstGeom prst="ellipse">
                <a:avLst/>
              </a:prstGeom>
              <a:solidFill>
                <a:srgbClr val="27CED7"/>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7" name="Straight Connector 92">
                <a:extLst>
                  <a:ext uri="{FF2B5EF4-FFF2-40B4-BE49-F238E27FC236}">
                    <a16:creationId xmlns:a16="http://schemas.microsoft.com/office/drawing/2014/main" id="{E0C1D25B-F025-E445-82C4-F4AEEBE3C7F1}"/>
                  </a:ext>
                </a:extLst>
              </p:cNvPr>
              <p:cNvCxnSpPr>
                <a:cxnSpLocks/>
                <a:stCxn id="46" idx="4"/>
                <a:endCxn id="44"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74">
              <a:extLst>
                <a:ext uri="{FF2B5EF4-FFF2-40B4-BE49-F238E27FC236}">
                  <a16:creationId xmlns:a16="http://schemas.microsoft.com/office/drawing/2014/main" id="{7508FEC2-7104-0544-B43A-02717F1B1B45}"/>
                </a:ext>
              </a:extLst>
            </p:cNvPr>
            <p:cNvCxnSpPr>
              <a:cxnSpLocks/>
              <a:stCxn id="40" idx="4"/>
              <a:endCxn id="48"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0" name="Oval 14">
              <a:extLst>
                <a:ext uri="{FF2B5EF4-FFF2-40B4-BE49-F238E27FC236}">
                  <a16:creationId xmlns:a16="http://schemas.microsoft.com/office/drawing/2014/main" id="{EF985D7F-DA77-C349-9885-37787260B1BB}"/>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0">
              <a:extLst>
                <a:ext uri="{FF2B5EF4-FFF2-40B4-BE49-F238E27FC236}">
                  <a16:creationId xmlns:a16="http://schemas.microsoft.com/office/drawing/2014/main" id="{2EC67797-55D7-2A41-9879-880C3A57A46A}"/>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2" name="Straight Connector 98">
              <a:extLst>
                <a:ext uri="{FF2B5EF4-FFF2-40B4-BE49-F238E27FC236}">
                  <a16:creationId xmlns:a16="http://schemas.microsoft.com/office/drawing/2014/main" id="{223567CF-DD69-A94D-8E35-1EF916FEBE12}"/>
                </a:ext>
              </a:extLst>
            </p:cNvPr>
            <p:cNvCxnSpPr>
              <a:cxnSpLocks/>
              <a:stCxn id="41"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3" name="Groep 42">
              <a:extLst>
                <a:ext uri="{FF2B5EF4-FFF2-40B4-BE49-F238E27FC236}">
                  <a16:creationId xmlns:a16="http://schemas.microsoft.com/office/drawing/2014/main" id="{197DBE91-F44E-C649-839A-5B5D1C18C6CC}"/>
                </a:ext>
              </a:extLst>
            </p:cNvPr>
            <p:cNvGrpSpPr/>
            <p:nvPr/>
          </p:nvGrpSpPr>
          <p:grpSpPr>
            <a:xfrm>
              <a:off x="979155" y="4377436"/>
              <a:ext cx="797422" cy="1224736"/>
              <a:chOff x="267395" y="3958672"/>
              <a:chExt cx="797422" cy="1224736"/>
            </a:xfrm>
          </p:grpSpPr>
          <p:sp>
            <p:nvSpPr>
              <p:cNvPr id="44" name="Oval 16">
                <a:extLst>
                  <a:ext uri="{FF2B5EF4-FFF2-40B4-BE49-F238E27FC236}">
                    <a16:creationId xmlns:a16="http://schemas.microsoft.com/office/drawing/2014/main" id="{D1C99DFE-4AE6-4D44-81DA-9B99C11F230A}"/>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5" name="Straight Connector 95">
                <a:extLst>
                  <a:ext uri="{FF2B5EF4-FFF2-40B4-BE49-F238E27FC236}">
                    <a16:creationId xmlns:a16="http://schemas.microsoft.com/office/drawing/2014/main" id="{4A72B688-37EC-8E41-95AD-A67A53F28DF0}"/>
                  </a:ext>
                </a:extLst>
              </p:cNvPr>
              <p:cNvCxnSpPr>
                <a:cxnSpLocks/>
                <a:stCxn id="44" idx="4"/>
                <a:endCxn id="41"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0" name="Groep 49">
            <a:extLst>
              <a:ext uri="{FF2B5EF4-FFF2-40B4-BE49-F238E27FC236}">
                <a16:creationId xmlns:a16="http://schemas.microsoft.com/office/drawing/2014/main" id="{4D5BAEBC-BF78-0E43-9A89-F3E0D7DB795F}"/>
              </a:ext>
            </a:extLst>
          </p:cNvPr>
          <p:cNvGrpSpPr/>
          <p:nvPr/>
        </p:nvGrpSpPr>
        <p:grpSpPr>
          <a:xfrm>
            <a:off x="280602" y="754354"/>
            <a:ext cx="687770" cy="5547526"/>
            <a:chOff x="280602" y="754354"/>
            <a:chExt cx="687770" cy="5547526"/>
          </a:xfrm>
        </p:grpSpPr>
        <p:pic>
          <p:nvPicPr>
            <p:cNvPr id="51" name="Afbeelding 50">
              <a:extLst>
                <a:ext uri="{FF2B5EF4-FFF2-40B4-BE49-F238E27FC236}">
                  <a16:creationId xmlns:a16="http://schemas.microsoft.com/office/drawing/2014/main" id="{32F79DC6-CBA1-3740-917D-36812255702E}"/>
                </a:ext>
              </a:extLst>
            </p:cNvPr>
            <p:cNvPicPr>
              <a:picLocks noChangeAspect="1"/>
            </p:cNvPicPr>
            <p:nvPr/>
          </p:nvPicPr>
          <p:blipFill>
            <a:blip r:embed="rId4"/>
            <a:stretch>
              <a:fillRect/>
            </a:stretch>
          </p:blipFill>
          <p:spPr>
            <a:xfrm>
              <a:off x="308158" y="754354"/>
              <a:ext cx="642960" cy="642960"/>
            </a:xfrm>
            <a:prstGeom prst="rect">
              <a:avLst/>
            </a:prstGeom>
          </p:spPr>
        </p:pic>
        <p:pic>
          <p:nvPicPr>
            <p:cNvPr id="53" name="Afbeelding 52">
              <a:extLst>
                <a:ext uri="{FF2B5EF4-FFF2-40B4-BE49-F238E27FC236}">
                  <a16:creationId xmlns:a16="http://schemas.microsoft.com/office/drawing/2014/main" id="{0A3E285A-680F-6E49-A167-790FF8922E3E}"/>
                </a:ext>
              </a:extLst>
            </p:cNvPr>
            <p:cNvPicPr>
              <a:picLocks noChangeAspect="1"/>
            </p:cNvPicPr>
            <p:nvPr/>
          </p:nvPicPr>
          <p:blipFill>
            <a:blip r:embed="rId5"/>
            <a:stretch>
              <a:fillRect/>
            </a:stretch>
          </p:blipFill>
          <p:spPr>
            <a:xfrm>
              <a:off x="373200" y="3280176"/>
              <a:ext cx="536291" cy="536291"/>
            </a:xfrm>
            <a:prstGeom prst="rect">
              <a:avLst/>
            </a:prstGeom>
          </p:spPr>
        </p:pic>
        <p:pic>
          <p:nvPicPr>
            <p:cNvPr id="57" name="Afbeelding 56">
              <a:extLst>
                <a:ext uri="{FF2B5EF4-FFF2-40B4-BE49-F238E27FC236}">
                  <a16:creationId xmlns:a16="http://schemas.microsoft.com/office/drawing/2014/main" id="{8357C0F4-3143-D047-934C-95FD781413AF}"/>
                </a:ext>
              </a:extLst>
            </p:cNvPr>
            <p:cNvPicPr>
              <a:picLocks noChangeAspect="1"/>
            </p:cNvPicPr>
            <p:nvPr/>
          </p:nvPicPr>
          <p:blipFill>
            <a:blip r:embed="rId6"/>
            <a:stretch>
              <a:fillRect/>
            </a:stretch>
          </p:blipFill>
          <p:spPr>
            <a:xfrm>
              <a:off x="345734" y="1935155"/>
              <a:ext cx="622638" cy="622638"/>
            </a:xfrm>
            <a:prstGeom prst="rect">
              <a:avLst/>
            </a:prstGeom>
          </p:spPr>
        </p:pic>
        <p:pic>
          <p:nvPicPr>
            <p:cNvPr id="58" name="Afbeelding 57">
              <a:extLst>
                <a:ext uri="{FF2B5EF4-FFF2-40B4-BE49-F238E27FC236}">
                  <a16:creationId xmlns:a16="http://schemas.microsoft.com/office/drawing/2014/main" id="{7D02DA9F-0AE4-E24A-9504-8C4741F77433}"/>
                </a:ext>
              </a:extLst>
            </p:cNvPr>
            <p:cNvPicPr>
              <a:picLocks noChangeAspect="1"/>
            </p:cNvPicPr>
            <p:nvPr/>
          </p:nvPicPr>
          <p:blipFill>
            <a:blip r:embed="rId7"/>
            <a:stretch>
              <a:fillRect/>
            </a:stretch>
          </p:blipFill>
          <p:spPr>
            <a:xfrm>
              <a:off x="280602" y="5672991"/>
              <a:ext cx="628889" cy="628889"/>
            </a:xfrm>
            <a:prstGeom prst="rect">
              <a:avLst/>
            </a:prstGeom>
          </p:spPr>
        </p:pic>
      </p:grpSp>
      <p:pic>
        <p:nvPicPr>
          <p:cNvPr id="59" name="Tijdelijke aanduiding voor inhoud 52">
            <a:extLst>
              <a:ext uri="{FF2B5EF4-FFF2-40B4-BE49-F238E27FC236}">
                <a16:creationId xmlns:a16="http://schemas.microsoft.com/office/drawing/2014/main" id="{23ACF90C-36F2-8D44-93B7-3D10AD349B09}"/>
              </a:ext>
            </a:extLst>
          </p:cNvPr>
          <p:cNvPicPr>
            <a:picLocks noChangeAspect="1"/>
          </p:cNvPicPr>
          <p:nvPr/>
        </p:nvPicPr>
        <p:blipFill>
          <a:blip r:embed="rId8"/>
          <a:stretch>
            <a:fillRect/>
          </a:stretch>
        </p:blipFill>
        <p:spPr>
          <a:xfrm>
            <a:off x="313797" y="4452939"/>
            <a:ext cx="631682" cy="631682"/>
          </a:xfrm>
          <a:prstGeom prst="rect">
            <a:avLst/>
          </a:prstGeom>
        </p:spPr>
      </p:pic>
    </p:spTree>
    <p:extLst>
      <p:ext uri="{BB962C8B-B14F-4D97-AF65-F5344CB8AC3E}">
        <p14:creationId xmlns:p14="http://schemas.microsoft.com/office/powerpoint/2010/main" val="3306263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Afbeelding 68">
            <a:extLst>
              <a:ext uri="{FF2B5EF4-FFF2-40B4-BE49-F238E27FC236}">
                <a16:creationId xmlns:a16="http://schemas.microsoft.com/office/drawing/2014/main" id="{FC0CBAE5-0261-2E48-804E-EB545A5DDDC0}"/>
              </a:ext>
            </a:extLst>
          </p:cNvPr>
          <p:cNvPicPr>
            <a:picLocks noChangeAspect="1"/>
          </p:cNvPicPr>
          <p:nvPr/>
        </p:nvPicPr>
        <p:blipFill rotWithShape="1">
          <a:blip r:embed="rId3"/>
          <a:srcRect t="51392"/>
          <a:stretch/>
        </p:blipFill>
        <p:spPr>
          <a:xfrm>
            <a:off x="6201787" y="2791362"/>
            <a:ext cx="5752428" cy="1915884"/>
          </a:xfrm>
          <a:prstGeom prst="rect">
            <a:avLst/>
          </a:prstGeom>
        </p:spPr>
      </p:pic>
      <p:sp>
        <p:nvSpPr>
          <p:cNvPr id="2" name="Titel 1">
            <a:extLst>
              <a:ext uri="{FF2B5EF4-FFF2-40B4-BE49-F238E27FC236}">
                <a16:creationId xmlns:a16="http://schemas.microsoft.com/office/drawing/2014/main" id="{ECA9FC5C-7D0C-964D-880C-9BBEE256518B}"/>
              </a:ext>
            </a:extLst>
          </p:cNvPr>
          <p:cNvSpPr>
            <a:spLocks noGrp="1"/>
          </p:cNvSpPr>
          <p:nvPr>
            <p:ph type="title"/>
          </p:nvPr>
        </p:nvSpPr>
        <p:spPr>
          <a:xfrm>
            <a:off x="1329770" y="391594"/>
            <a:ext cx="10024030" cy="1325563"/>
          </a:xfrm>
        </p:spPr>
        <p:txBody>
          <a:bodyPr/>
          <a:lstStyle/>
          <a:p>
            <a:pPr algn="ctr"/>
            <a:r>
              <a:rPr lang="nl-NL" dirty="0"/>
              <a:t>Machine Learning Framework</a:t>
            </a:r>
          </a:p>
        </p:txBody>
      </p:sp>
      <p:sp>
        <p:nvSpPr>
          <p:cNvPr id="3" name="Tijdelijke aanduiding voor dianummer 2">
            <a:extLst>
              <a:ext uri="{FF2B5EF4-FFF2-40B4-BE49-F238E27FC236}">
                <a16:creationId xmlns:a16="http://schemas.microsoft.com/office/drawing/2014/main" id="{168A4640-A866-7849-B761-811FFDB47126}"/>
              </a:ext>
            </a:extLst>
          </p:cNvPr>
          <p:cNvSpPr>
            <a:spLocks noGrp="1"/>
          </p:cNvSpPr>
          <p:nvPr>
            <p:ph type="sldNum" sz="quarter" idx="12"/>
          </p:nvPr>
        </p:nvSpPr>
        <p:spPr/>
        <p:txBody>
          <a:bodyPr/>
          <a:lstStyle/>
          <a:p>
            <a:fld id="{DF317A44-DE73-B645-8691-78C506CDB346}" type="slidenum">
              <a:rPr lang="nl-NL" smtClean="0"/>
              <a:t>7</a:t>
            </a:fld>
            <a:endParaRPr lang="nl-NL"/>
          </a:p>
        </p:txBody>
      </p:sp>
      <p:sp>
        <p:nvSpPr>
          <p:cNvPr id="27" name="Tijdelijke aanduiding voor tekst 3">
            <a:extLst>
              <a:ext uri="{FF2B5EF4-FFF2-40B4-BE49-F238E27FC236}">
                <a16:creationId xmlns:a16="http://schemas.microsoft.com/office/drawing/2014/main" id="{C8477F94-25AA-BB45-AF2F-356CADED6D88}"/>
              </a:ext>
            </a:extLst>
          </p:cNvPr>
          <p:cNvSpPr txBox="1">
            <a:spLocks/>
          </p:cNvSpPr>
          <p:nvPr/>
        </p:nvSpPr>
        <p:spPr>
          <a:xfrm>
            <a:off x="1329770" y="1514476"/>
            <a:ext cx="10022441" cy="4420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i="1" dirty="0" err="1"/>
              <a:t>Autoencoders</a:t>
            </a:r>
            <a:r>
              <a:rPr lang="nl-NL" i="1" dirty="0"/>
              <a:t> </a:t>
            </a:r>
          </a:p>
        </p:txBody>
      </p:sp>
      <p:pic>
        <p:nvPicPr>
          <p:cNvPr id="7" name="Afbeelding 6">
            <a:extLst>
              <a:ext uri="{FF2B5EF4-FFF2-40B4-BE49-F238E27FC236}">
                <a16:creationId xmlns:a16="http://schemas.microsoft.com/office/drawing/2014/main" id="{4A00C121-56D9-3844-B8F7-C298479E5EA9}"/>
              </a:ext>
            </a:extLst>
          </p:cNvPr>
          <p:cNvPicPr>
            <a:picLocks noChangeAspect="1"/>
          </p:cNvPicPr>
          <p:nvPr/>
        </p:nvPicPr>
        <p:blipFill rotWithShape="1">
          <a:blip r:embed="rId3"/>
          <a:srcRect r="6603" b="52354"/>
          <a:stretch/>
        </p:blipFill>
        <p:spPr>
          <a:xfrm>
            <a:off x="788640" y="2551996"/>
            <a:ext cx="5682986" cy="1986411"/>
          </a:xfrm>
          <a:prstGeom prst="rect">
            <a:avLst/>
          </a:prstGeom>
        </p:spPr>
      </p:pic>
      <p:grpSp>
        <p:nvGrpSpPr>
          <p:cNvPr id="32" name="Groep 31">
            <a:extLst>
              <a:ext uri="{FF2B5EF4-FFF2-40B4-BE49-F238E27FC236}">
                <a16:creationId xmlns:a16="http://schemas.microsoft.com/office/drawing/2014/main" id="{53A1F924-B6EE-FF49-9261-8BD62A3AC8A5}"/>
              </a:ext>
            </a:extLst>
          </p:cNvPr>
          <p:cNvGrpSpPr/>
          <p:nvPr/>
        </p:nvGrpSpPr>
        <p:grpSpPr>
          <a:xfrm>
            <a:off x="237784" y="650004"/>
            <a:ext cx="799528" cy="6308000"/>
            <a:chOff x="979154" y="650004"/>
            <a:chExt cx="799528" cy="6308000"/>
          </a:xfrm>
        </p:grpSpPr>
        <p:grpSp>
          <p:nvGrpSpPr>
            <p:cNvPr id="33" name="Groep 32">
              <a:extLst>
                <a:ext uri="{FF2B5EF4-FFF2-40B4-BE49-F238E27FC236}">
                  <a16:creationId xmlns:a16="http://schemas.microsoft.com/office/drawing/2014/main" id="{AD12ED3C-6910-744E-BC87-207D1B4AC2DA}"/>
                </a:ext>
              </a:extLst>
            </p:cNvPr>
            <p:cNvGrpSpPr/>
            <p:nvPr/>
          </p:nvGrpSpPr>
          <p:grpSpPr>
            <a:xfrm>
              <a:off x="981259" y="1889473"/>
              <a:ext cx="795318" cy="1261125"/>
              <a:chOff x="269499" y="1470709"/>
              <a:chExt cx="795318" cy="1261125"/>
            </a:xfrm>
          </p:grpSpPr>
          <p:sp>
            <p:nvSpPr>
              <p:cNvPr id="49" name="Oval 18">
                <a:extLst>
                  <a:ext uri="{FF2B5EF4-FFF2-40B4-BE49-F238E27FC236}">
                    <a16:creationId xmlns:a16="http://schemas.microsoft.com/office/drawing/2014/main" id="{463427F4-0048-7B47-804C-C45C2F2334FD}"/>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50" name="Straight Connector 89">
                <a:extLst>
                  <a:ext uri="{FF2B5EF4-FFF2-40B4-BE49-F238E27FC236}">
                    <a16:creationId xmlns:a16="http://schemas.microsoft.com/office/drawing/2014/main" id="{01D92A91-D8BD-DB48-96A5-A414950B3877}"/>
                  </a:ext>
                </a:extLst>
              </p:cNvPr>
              <p:cNvCxnSpPr>
                <a:cxnSpLocks/>
                <a:stCxn id="49" idx="4"/>
                <a:endCxn id="47"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ep 33">
              <a:extLst>
                <a:ext uri="{FF2B5EF4-FFF2-40B4-BE49-F238E27FC236}">
                  <a16:creationId xmlns:a16="http://schemas.microsoft.com/office/drawing/2014/main" id="{2AD38B2F-948C-1A48-8640-4B15A40955B1}"/>
                </a:ext>
              </a:extLst>
            </p:cNvPr>
            <p:cNvGrpSpPr/>
            <p:nvPr/>
          </p:nvGrpSpPr>
          <p:grpSpPr>
            <a:xfrm>
              <a:off x="979154" y="3150598"/>
              <a:ext cx="795318" cy="1226838"/>
              <a:chOff x="267394" y="2731834"/>
              <a:chExt cx="795318" cy="1226838"/>
            </a:xfrm>
          </p:grpSpPr>
          <p:sp>
            <p:nvSpPr>
              <p:cNvPr id="47" name="Oval 17">
                <a:extLst>
                  <a:ext uri="{FF2B5EF4-FFF2-40B4-BE49-F238E27FC236}">
                    <a16:creationId xmlns:a16="http://schemas.microsoft.com/office/drawing/2014/main" id="{A17485E6-F764-C64D-92FA-1A88F1DEB389}"/>
                  </a:ext>
                </a:extLst>
              </p:cNvPr>
              <p:cNvSpPr>
                <a:spLocks noChangeArrowheads="1"/>
              </p:cNvSpPr>
              <p:nvPr/>
            </p:nvSpPr>
            <p:spPr bwMode="auto">
              <a:xfrm>
                <a:off x="267394" y="2731834"/>
                <a:ext cx="795318" cy="799524"/>
              </a:xfrm>
              <a:prstGeom prst="ellipse">
                <a:avLst/>
              </a:prstGeom>
              <a:solidFill>
                <a:srgbClr val="27CED7"/>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8" name="Straight Connector 92">
                <a:extLst>
                  <a:ext uri="{FF2B5EF4-FFF2-40B4-BE49-F238E27FC236}">
                    <a16:creationId xmlns:a16="http://schemas.microsoft.com/office/drawing/2014/main" id="{EF7572F8-5058-8048-AE22-10C2753F2857}"/>
                  </a:ext>
                </a:extLst>
              </p:cNvPr>
              <p:cNvCxnSpPr>
                <a:cxnSpLocks/>
                <a:stCxn id="47" idx="4"/>
                <a:endCxn id="45"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40" name="Straight Connector 74">
              <a:extLst>
                <a:ext uri="{FF2B5EF4-FFF2-40B4-BE49-F238E27FC236}">
                  <a16:creationId xmlns:a16="http://schemas.microsoft.com/office/drawing/2014/main" id="{121CB4E3-209F-1C4A-B42E-12B7CB17F00C}"/>
                </a:ext>
              </a:extLst>
            </p:cNvPr>
            <p:cNvCxnSpPr>
              <a:cxnSpLocks/>
              <a:stCxn id="41" idx="4"/>
              <a:endCxn id="49"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706D05DA-8D4C-544D-9641-0DD0217D550C}"/>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0">
              <a:extLst>
                <a:ext uri="{FF2B5EF4-FFF2-40B4-BE49-F238E27FC236}">
                  <a16:creationId xmlns:a16="http://schemas.microsoft.com/office/drawing/2014/main" id="{C4D9FD47-8FF1-F849-8A68-0DC3D1187EEE}"/>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3" name="Straight Connector 98">
              <a:extLst>
                <a:ext uri="{FF2B5EF4-FFF2-40B4-BE49-F238E27FC236}">
                  <a16:creationId xmlns:a16="http://schemas.microsoft.com/office/drawing/2014/main" id="{6DBF7483-4451-C84E-875B-5709CB3070E0}"/>
                </a:ext>
              </a:extLst>
            </p:cNvPr>
            <p:cNvCxnSpPr>
              <a:cxnSpLocks/>
              <a:stCxn id="42"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4" name="Groep 43">
              <a:extLst>
                <a:ext uri="{FF2B5EF4-FFF2-40B4-BE49-F238E27FC236}">
                  <a16:creationId xmlns:a16="http://schemas.microsoft.com/office/drawing/2014/main" id="{A45E52EC-F09B-1D47-BA24-39FFD535BFDB}"/>
                </a:ext>
              </a:extLst>
            </p:cNvPr>
            <p:cNvGrpSpPr/>
            <p:nvPr/>
          </p:nvGrpSpPr>
          <p:grpSpPr>
            <a:xfrm>
              <a:off x="979155" y="4377436"/>
              <a:ext cx="797422" cy="1224736"/>
              <a:chOff x="267395" y="3958672"/>
              <a:chExt cx="797422" cy="1224736"/>
            </a:xfrm>
          </p:grpSpPr>
          <p:sp>
            <p:nvSpPr>
              <p:cNvPr id="45" name="Oval 16">
                <a:extLst>
                  <a:ext uri="{FF2B5EF4-FFF2-40B4-BE49-F238E27FC236}">
                    <a16:creationId xmlns:a16="http://schemas.microsoft.com/office/drawing/2014/main" id="{20FFF584-5B51-4343-A5A9-54E5E3428CC1}"/>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6" name="Straight Connector 95">
                <a:extLst>
                  <a:ext uri="{FF2B5EF4-FFF2-40B4-BE49-F238E27FC236}">
                    <a16:creationId xmlns:a16="http://schemas.microsoft.com/office/drawing/2014/main" id="{B52353E4-60C9-6840-A6BD-A49D68B9F763}"/>
                  </a:ext>
                </a:extLst>
              </p:cNvPr>
              <p:cNvCxnSpPr>
                <a:cxnSpLocks/>
                <a:stCxn id="45" idx="4"/>
                <a:endCxn id="42"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1" name="Groep 50">
            <a:extLst>
              <a:ext uri="{FF2B5EF4-FFF2-40B4-BE49-F238E27FC236}">
                <a16:creationId xmlns:a16="http://schemas.microsoft.com/office/drawing/2014/main" id="{9D3CE310-CCEF-E849-8A8A-555907B3DD0C}"/>
              </a:ext>
            </a:extLst>
          </p:cNvPr>
          <p:cNvGrpSpPr/>
          <p:nvPr/>
        </p:nvGrpSpPr>
        <p:grpSpPr>
          <a:xfrm>
            <a:off x="280602" y="754354"/>
            <a:ext cx="687770" cy="5547526"/>
            <a:chOff x="280602" y="754354"/>
            <a:chExt cx="687770" cy="5547526"/>
          </a:xfrm>
        </p:grpSpPr>
        <p:pic>
          <p:nvPicPr>
            <p:cNvPr id="53" name="Afbeelding 52">
              <a:extLst>
                <a:ext uri="{FF2B5EF4-FFF2-40B4-BE49-F238E27FC236}">
                  <a16:creationId xmlns:a16="http://schemas.microsoft.com/office/drawing/2014/main" id="{A48D3C5D-34B3-0C46-9042-2473C4999A5E}"/>
                </a:ext>
              </a:extLst>
            </p:cNvPr>
            <p:cNvPicPr>
              <a:picLocks noChangeAspect="1"/>
            </p:cNvPicPr>
            <p:nvPr/>
          </p:nvPicPr>
          <p:blipFill>
            <a:blip r:embed="rId4"/>
            <a:stretch>
              <a:fillRect/>
            </a:stretch>
          </p:blipFill>
          <p:spPr>
            <a:xfrm>
              <a:off x="308158" y="754354"/>
              <a:ext cx="642960" cy="642960"/>
            </a:xfrm>
            <a:prstGeom prst="rect">
              <a:avLst/>
            </a:prstGeom>
          </p:spPr>
        </p:pic>
        <p:pic>
          <p:nvPicPr>
            <p:cNvPr id="57" name="Afbeelding 56">
              <a:extLst>
                <a:ext uri="{FF2B5EF4-FFF2-40B4-BE49-F238E27FC236}">
                  <a16:creationId xmlns:a16="http://schemas.microsoft.com/office/drawing/2014/main" id="{FED0849F-18E2-CF4F-9E7B-82E66195D8FE}"/>
                </a:ext>
              </a:extLst>
            </p:cNvPr>
            <p:cNvPicPr>
              <a:picLocks noChangeAspect="1"/>
            </p:cNvPicPr>
            <p:nvPr/>
          </p:nvPicPr>
          <p:blipFill>
            <a:blip r:embed="rId5"/>
            <a:stretch>
              <a:fillRect/>
            </a:stretch>
          </p:blipFill>
          <p:spPr>
            <a:xfrm>
              <a:off x="373200" y="3280176"/>
              <a:ext cx="536291" cy="536291"/>
            </a:xfrm>
            <a:prstGeom prst="rect">
              <a:avLst/>
            </a:prstGeom>
          </p:spPr>
        </p:pic>
        <p:pic>
          <p:nvPicPr>
            <p:cNvPr id="58" name="Afbeelding 57">
              <a:extLst>
                <a:ext uri="{FF2B5EF4-FFF2-40B4-BE49-F238E27FC236}">
                  <a16:creationId xmlns:a16="http://schemas.microsoft.com/office/drawing/2014/main" id="{A58CD9D1-ABB7-174F-B27C-2F68C9B2CFDF}"/>
                </a:ext>
              </a:extLst>
            </p:cNvPr>
            <p:cNvPicPr>
              <a:picLocks noChangeAspect="1"/>
            </p:cNvPicPr>
            <p:nvPr/>
          </p:nvPicPr>
          <p:blipFill>
            <a:blip r:embed="rId6"/>
            <a:stretch>
              <a:fillRect/>
            </a:stretch>
          </p:blipFill>
          <p:spPr>
            <a:xfrm>
              <a:off x="345734" y="1935155"/>
              <a:ext cx="622638" cy="622638"/>
            </a:xfrm>
            <a:prstGeom prst="rect">
              <a:avLst/>
            </a:prstGeom>
          </p:spPr>
        </p:pic>
        <p:pic>
          <p:nvPicPr>
            <p:cNvPr id="59" name="Afbeelding 58">
              <a:extLst>
                <a:ext uri="{FF2B5EF4-FFF2-40B4-BE49-F238E27FC236}">
                  <a16:creationId xmlns:a16="http://schemas.microsoft.com/office/drawing/2014/main" id="{D6ABF883-2095-3D45-9388-8AB03ACDDBEC}"/>
                </a:ext>
              </a:extLst>
            </p:cNvPr>
            <p:cNvPicPr>
              <a:picLocks noChangeAspect="1"/>
            </p:cNvPicPr>
            <p:nvPr/>
          </p:nvPicPr>
          <p:blipFill>
            <a:blip r:embed="rId7"/>
            <a:stretch>
              <a:fillRect/>
            </a:stretch>
          </p:blipFill>
          <p:spPr>
            <a:xfrm>
              <a:off x="280602" y="5672991"/>
              <a:ext cx="628889" cy="628889"/>
            </a:xfrm>
            <a:prstGeom prst="rect">
              <a:avLst/>
            </a:prstGeom>
          </p:spPr>
        </p:pic>
      </p:grpSp>
      <p:pic>
        <p:nvPicPr>
          <p:cNvPr id="61" name="Tijdelijke aanduiding voor inhoud 52">
            <a:extLst>
              <a:ext uri="{FF2B5EF4-FFF2-40B4-BE49-F238E27FC236}">
                <a16:creationId xmlns:a16="http://schemas.microsoft.com/office/drawing/2014/main" id="{7405E308-3057-6C45-9749-48438C91E959}"/>
              </a:ext>
            </a:extLst>
          </p:cNvPr>
          <p:cNvPicPr>
            <a:picLocks noChangeAspect="1"/>
          </p:cNvPicPr>
          <p:nvPr/>
        </p:nvPicPr>
        <p:blipFill>
          <a:blip r:embed="rId8"/>
          <a:stretch>
            <a:fillRect/>
          </a:stretch>
        </p:blipFill>
        <p:spPr>
          <a:xfrm>
            <a:off x="313797" y="4452939"/>
            <a:ext cx="631682" cy="631682"/>
          </a:xfrm>
          <a:prstGeom prst="rect">
            <a:avLst/>
          </a:prstGeom>
        </p:spPr>
      </p:pic>
      <p:sp>
        <p:nvSpPr>
          <p:cNvPr id="10" name="Tekstvak 9">
            <a:extLst>
              <a:ext uri="{FF2B5EF4-FFF2-40B4-BE49-F238E27FC236}">
                <a16:creationId xmlns:a16="http://schemas.microsoft.com/office/drawing/2014/main" id="{23C7E101-F5B7-364A-A4F6-6FB91DB820F4}"/>
              </a:ext>
            </a:extLst>
          </p:cNvPr>
          <p:cNvSpPr txBox="1"/>
          <p:nvPr/>
        </p:nvSpPr>
        <p:spPr>
          <a:xfrm>
            <a:off x="1033102" y="6312517"/>
            <a:ext cx="10472220" cy="307777"/>
          </a:xfrm>
          <a:prstGeom prst="rect">
            <a:avLst/>
          </a:prstGeom>
          <a:noFill/>
        </p:spPr>
        <p:txBody>
          <a:bodyPr wrap="square" rtlCol="0">
            <a:spAutoFit/>
          </a:bodyPr>
          <a:lstStyle/>
          <a:p>
            <a:r>
              <a:rPr lang="nl-NL" sz="1400" i="1" dirty="0">
                <a:solidFill>
                  <a:schemeClr val="bg2">
                    <a:lumMod val="50000"/>
                  </a:schemeClr>
                </a:solidFill>
              </a:rPr>
              <a:t>Simpson - </a:t>
            </a:r>
            <a:r>
              <a:rPr lang="nl-NL" sz="1400" i="1" dirty="0" err="1">
                <a:solidFill>
                  <a:schemeClr val="bg2">
                    <a:lumMod val="50000"/>
                  </a:schemeClr>
                </a:solidFill>
              </a:rPr>
              <a:t>Forcing</a:t>
            </a:r>
            <a:r>
              <a:rPr lang="nl-NL" sz="1400" i="1" dirty="0">
                <a:solidFill>
                  <a:schemeClr val="bg2">
                    <a:lumMod val="50000"/>
                  </a:schemeClr>
                </a:solidFill>
              </a:rPr>
              <a:t> [2], Kim - </a:t>
            </a:r>
            <a:r>
              <a:rPr lang="nl-NL" sz="1400" i="1" dirty="0" err="1">
                <a:solidFill>
                  <a:schemeClr val="bg2">
                    <a:lumMod val="50000"/>
                  </a:schemeClr>
                </a:solidFill>
              </a:rPr>
              <a:t>Shallow</a:t>
            </a:r>
            <a:r>
              <a:rPr lang="nl-NL" sz="1400" i="1" dirty="0">
                <a:solidFill>
                  <a:schemeClr val="bg2">
                    <a:lumMod val="50000"/>
                  </a:schemeClr>
                </a:solidFill>
              </a:rPr>
              <a:t> [3], Kim -  </a:t>
            </a:r>
            <a:r>
              <a:rPr lang="nl-NL" sz="1400" i="1" dirty="0" err="1">
                <a:solidFill>
                  <a:schemeClr val="bg2">
                    <a:lumMod val="50000"/>
                  </a:schemeClr>
                </a:solidFill>
              </a:rPr>
              <a:t>Deep</a:t>
            </a:r>
            <a:r>
              <a:rPr lang="nl-NL" sz="1400" i="1" dirty="0">
                <a:solidFill>
                  <a:schemeClr val="bg2">
                    <a:lumMod val="50000"/>
                  </a:schemeClr>
                </a:solidFill>
              </a:rPr>
              <a:t> </a:t>
            </a:r>
            <a:r>
              <a:rPr lang="nl-NL" sz="1400" i="1" dirty="0" err="1">
                <a:solidFill>
                  <a:schemeClr val="bg2">
                    <a:lumMod val="50000"/>
                  </a:schemeClr>
                </a:solidFill>
              </a:rPr>
              <a:t>fluids</a:t>
            </a:r>
            <a:r>
              <a:rPr lang="nl-NL" sz="1400" i="1" dirty="0">
                <a:solidFill>
                  <a:schemeClr val="bg2">
                    <a:lumMod val="50000"/>
                  </a:schemeClr>
                </a:solidFill>
              </a:rPr>
              <a:t> [4]</a:t>
            </a:r>
          </a:p>
        </p:txBody>
      </p:sp>
    </p:spTree>
    <p:extLst>
      <p:ext uri="{BB962C8B-B14F-4D97-AF65-F5344CB8AC3E}">
        <p14:creationId xmlns:p14="http://schemas.microsoft.com/office/powerpoint/2010/main" val="54436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9FC5C-7D0C-964D-880C-9BBEE256518B}"/>
              </a:ext>
            </a:extLst>
          </p:cNvPr>
          <p:cNvSpPr>
            <a:spLocks noGrp="1"/>
          </p:cNvSpPr>
          <p:nvPr>
            <p:ph type="title"/>
          </p:nvPr>
        </p:nvSpPr>
        <p:spPr>
          <a:xfrm>
            <a:off x="1329770" y="391594"/>
            <a:ext cx="10024030" cy="1325563"/>
          </a:xfrm>
        </p:spPr>
        <p:txBody>
          <a:bodyPr/>
          <a:lstStyle/>
          <a:p>
            <a:pPr algn="ctr"/>
            <a:r>
              <a:rPr lang="nl-NL" dirty="0"/>
              <a:t>Machine Learning Framework</a:t>
            </a:r>
          </a:p>
        </p:txBody>
      </p:sp>
      <p:sp>
        <p:nvSpPr>
          <p:cNvPr id="3" name="Tijdelijke aanduiding voor dianummer 2">
            <a:extLst>
              <a:ext uri="{FF2B5EF4-FFF2-40B4-BE49-F238E27FC236}">
                <a16:creationId xmlns:a16="http://schemas.microsoft.com/office/drawing/2014/main" id="{168A4640-A866-7849-B761-811FFDB47126}"/>
              </a:ext>
            </a:extLst>
          </p:cNvPr>
          <p:cNvSpPr>
            <a:spLocks noGrp="1"/>
          </p:cNvSpPr>
          <p:nvPr>
            <p:ph type="sldNum" sz="quarter" idx="12"/>
          </p:nvPr>
        </p:nvSpPr>
        <p:spPr/>
        <p:txBody>
          <a:bodyPr/>
          <a:lstStyle/>
          <a:p>
            <a:fld id="{DF317A44-DE73-B645-8691-78C506CDB346}" type="slidenum">
              <a:rPr lang="nl-NL" smtClean="0"/>
              <a:t>8</a:t>
            </a:fld>
            <a:endParaRPr lang="nl-NL"/>
          </a:p>
        </p:txBody>
      </p:sp>
      <p:sp>
        <p:nvSpPr>
          <p:cNvPr id="27" name="Tijdelijke aanduiding voor tekst 3">
            <a:extLst>
              <a:ext uri="{FF2B5EF4-FFF2-40B4-BE49-F238E27FC236}">
                <a16:creationId xmlns:a16="http://schemas.microsoft.com/office/drawing/2014/main" id="{C8477F94-25AA-BB45-AF2F-356CADED6D88}"/>
              </a:ext>
            </a:extLst>
          </p:cNvPr>
          <p:cNvSpPr txBox="1">
            <a:spLocks/>
          </p:cNvSpPr>
          <p:nvPr/>
        </p:nvSpPr>
        <p:spPr>
          <a:xfrm>
            <a:off x="1329770" y="1514476"/>
            <a:ext cx="10022441" cy="4420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i="1" dirty="0" err="1"/>
              <a:t>Recurrent</a:t>
            </a:r>
            <a:r>
              <a:rPr lang="nl-NL" i="1" dirty="0"/>
              <a:t> </a:t>
            </a:r>
            <a:r>
              <a:rPr lang="nl-NL" i="1" dirty="0" err="1"/>
              <a:t>Neural</a:t>
            </a:r>
            <a:r>
              <a:rPr lang="nl-NL" i="1" dirty="0"/>
              <a:t> Networks – LSTM </a:t>
            </a:r>
          </a:p>
        </p:txBody>
      </p:sp>
      <p:pic>
        <p:nvPicPr>
          <p:cNvPr id="7" name="Afbeelding 6">
            <a:extLst>
              <a:ext uri="{FF2B5EF4-FFF2-40B4-BE49-F238E27FC236}">
                <a16:creationId xmlns:a16="http://schemas.microsoft.com/office/drawing/2014/main" id="{EE86C0AF-66F3-E243-B99C-CCDBBC0B2D05}"/>
              </a:ext>
            </a:extLst>
          </p:cNvPr>
          <p:cNvPicPr>
            <a:picLocks noChangeAspect="1"/>
          </p:cNvPicPr>
          <p:nvPr/>
        </p:nvPicPr>
        <p:blipFill>
          <a:blip r:embed="rId3"/>
          <a:stretch>
            <a:fillRect/>
          </a:stretch>
        </p:blipFill>
        <p:spPr>
          <a:xfrm>
            <a:off x="2380489" y="1874002"/>
            <a:ext cx="7601711" cy="2904645"/>
          </a:xfrm>
          <a:prstGeom prst="rect">
            <a:avLst/>
          </a:prstGeom>
        </p:spPr>
      </p:pic>
      <p:grpSp>
        <p:nvGrpSpPr>
          <p:cNvPr id="34" name="Groep 33">
            <a:extLst>
              <a:ext uri="{FF2B5EF4-FFF2-40B4-BE49-F238E27FC236}">
                <a16:creationId xmlns:a16="http://schemas.microsoft.com/office/drawing/2014/main" id="{999ECF34-667A-8F49-90CA-5C354279A95D}"/>
              </a:ext>
            </a:extLst>
          </p:cNvPr>
          <p:cNvGrpSpPr/>
          <p:nvPr/>
        </p:nvGrpSpPr>
        <p:grpSpPr>
          <a:xfrm>
            <a:off x="237784" y="650004"/>
            <a:ext cx="799528" cy="6308000"/>
            <a:chOff x="979154" y="650004"/>
            <a:chExt cx="799528" cy="6308000"/>
          </a:xfrm>
        </p:grpSpPr>
        <p:grpSp>
          <p:nvGrpSpPr>
            <p:cNvPr id="40" name="Groep 39">
              <a:extLst>
                <a:ext uri="{FF2B5EF4-FFF2-40B4-BE49-F238E27FC236}">
                  <a16:creationId xmlns:a16="http://schemas.microsoft.com/office/drawing/2014/main" id="{3C193235-7680-FC42-86D2-AE0AAD27F19B}"/>
                </a:ext>
              </a:extLst>
            </p:cNvPr>
            <p:cNvGrpSpPr/>
            <p:nvPr/>
          </p:nvGrpSpPr>
          <p:grpSpPr>
            <a:xfrm>
              <a:off x="981259" y="1889473"/>
              <a:ext cx="795318" cy="1261125"/>
              <a:chOff x="269499" y="1470709"/>
              <a:chExt cx="795318" cy="1261125"/>
            </a:xfrm>
          </p:grpSpPr>
          <p:sp>
            <p:nvSpPr>
              <p:cNvPr id="51" name="Oval 18">
                <a:extLst>
                  <a:ext uri="{FF2B5EF4-FFF2-40B4-BE49-F238E27FC236}">
                    <a16:creationId xmlns:a16="http://schemas.microsoft.com/office/drawing/2014/main" id="{C4E5ABD6-BB26-D143-A282-3A3BA0084F13}"/>
                  </a:ext>
                </a:extLst>
              </p:cNvPr>
              <p:cNvSpPr>
                <a:spLocks noChangeArrowheads="1"/>
              </p:cNvSpPr>
              <p:nvPr/>
            </p:nvSpPr>
            <p:spPr bwMode="auto">
              <a:xfrm>
                <a:off x="269499" y="1470709"/>
                <a:ext cx="795318" cy="797422"/>
              </a:xfrm>
              <a:prstGeom prst="ellipse">
                <a:avLst/>
              </a:prstGeom>
              <a:solidFill>
                <a:srgbClr val="2683C6">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53" name="Straight Connector 89">
                <a:extLst>
                  <a:ext uri="{FF2B5EF4-FFF2-40B4-BE49-F238E27FC236}">
                    <a16:creationId xmlns:a16="http://schemas.microsoft.com/office/drawing/2014/main" id="{8007AF74-4D39-DB49-A29D-9C68B1DF8B4B}"/>
                  </a:ext>
                </a:extLst>
              </p:cNvPr>
              <p:cNvCxnSpPr>
                <a:cxnSpLocks/>
                <a:stCxn id="51" idx="4"/>
                <a:endCxn id="49" idx="0"/>
              </p:cNvCxnSpPr>
              <p:nvPr/>
            </p:nvCxnSpPr>
            <p:spPr>
              <a:xfrm flipH="1">
                <a:off x="665053" y="2268131"/>
                <a:ext cx="2105" cy="46370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Groep 40">
              <a:extLst>
                <a:ext uri="{FF2B5EF4-FFF2-40B4-BE49-F238E27FC236}">
                  <a16:creationId xmlns:a16="http://schemas.microsoft.com/office/drawing/2014/main" id="{3689150A-F860-0C4D-AA85-159F22364C30}"/>
                </a:ext>
              </a:extLst>
            </p:cNvPr>
            <p:cNvGrpSpPr/>
            <p:nvPr/>
          </p:nvGrpSpPr>
          <p:grpSpPr>
            <a:xfrm>
              <a:off x="979154" y="3150598"/>
              <a:ext cx="795318" cy="1226838"/>
              <a:chOff x="267394" y="2731834"/>
              <a:chExt cx="795318" cy="1226838"/>
            </a:xfrm>
          </p:grpSpPr>
          <p:sp>
            <p:nvSpPr>
              <p:cNvPr id="49" name="Oval 17">
                <a:extLst>
                  <a:ext uri="{FF2B5EF4-FFF2-40B4-BE49-F238E27FC236}">
                    <a16:creationId xmlns:a16="http://schemas.microsoft.com/office/drawing/2014/main" id="{1F84E65E-FF8E-5342-89A6-24C74EBE9138}"/>
                  </a:ext>
                </a:extLst>
              </p:cNvPr>
              <p:cNvSpPr>
                <a:spLocks noChangeArrowheads="1"/>
              </p:cNvSpPr>
              <p:nvPr/>
            </p:nvSpPr>
            <p:spPr bwMode="auto">
              <a:xfrm>
                <a:off x="267394" y="2731834"/>
                <a:ext cx="795318" cy="799524"/>
              </a:xfrm>
              <a:prstGeom prst="ellipse">
                <a:avLst/>
              </a:prstGeom>
              <a:solidFill>
                <a:srgbClr val="27CED7"/>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0" name="Straight Connector 92">
                <a:extLst>
                  <a:ext uri="{FF2B5EF4-FFF2-40B4-BE49-F238E27FC236}">
                    <a16:creationId xmlns:a16="http://schemas.microsoft.com/office/drawing/2014/main" id="{4F3B011A-B2B2-DA44-85FE-35D0A7915B3E}"/>
                  </a:ext>
                </a:extLst>
              </p:cNvPr>
              <p:cNvCxnSpPr>
                <a:cxnSpLocks/>
                <a:stCxn id="49" idx="4"/>
                <a:endCxn id="47" idx="0"/>
              </p:cNvCxnSpPr>
              <p:nvPr/>
            </p:nvCxnSpPr>
            <p:spPr>
              <a:xfrm>
                <a:off x="665053" y="3531358"/>
                <a:ext cx="1053" cy="42731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42" name="Straight Connector 74">
              <a:extLst>
                <a:ext uri="{FF2B5EF4-FFF2-40B4-BE49-F238E27FC236}">
                  <a16:creationId xmlns:a16="http://schemas.microsoft.com/office/drawing/2014/main" id="{F3C8A1C8-6D60-F44E-95B8-069BDBC4C7B8}"/>
                </a:ext>
              </a:extLst>
            </p:cNvPr>
            <p:cNvCxnSpPr>
              <a:cxnSpLocks/>
              <a:stCxn id="43" idx="4"/>
              <a:endCxn id="51" idx="0"/>
            </p:cNvCxnSpPr>
            <p:nvPr/>
          </p:nvCxnSpPr>
          <p:spPr>
            <a:xfrm flipH="1">
              <a:off x="1378918" y="1447426"/>
              <a:ext cx="2105" cy="4420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3" name="Oval 14">
              <a:extLst>
                <a:ext uri="{FF2B5EF4-FFF2-40B4-BE49-F238E27FC236}">
                  <a16:creationId xmlns:a16="http://schemas.microsoft.com/office/drawing/2014/main" id="{5517BF2D-55B1-D742-84B1-60FD1500FC14}"/>
                </a:ext>
              </a:extLst>
            </p:cNvPr>
            <p:cNvSpPr>
              <a:spLocks noChangeArrowheads="1"/>
            </p:cNvSpPr>
            <p:nvPr/>
          </p:nvSpPr>
          <p:spPr bwMode="auto">
            <a:xfrm>
              <a:off x="983364" y="650004"/>
              <a:ext cx="795318" cy="797422"/>
            </a:xfrm>
            <a:prstGeom prst="ellipse">
              <a:avLst/>
            </a:prstGeom>
            <a:solidFill>
              <a:srgbClr val="1AB9F4">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0">
              <a:extLst>
                <a:ext uri="{FF2B5EF4-FFF2-40B4-BE49-F238E27FC236}">
                  <a16:creationId xmlns:a16="http://schemas.microsoft.com/office/drawing/2014/main" id="{C55D553E-F454-ED4E-AE83-2829E28C89EB}"/>
                </a:ext>
              </a:extLst>
            </p:cNvPr>
            <p:cNvSpPr>
              <a:spLocks noChangeArrowheads="1"/>
            </p:cNvSpPr>
            <p:nvPr/>
          </p:nvSpPr>
          <p:spPr bwMode="auto">
            <a:xfrm>
              <a:off x="981259" y="5602172"/>
              <a:ext cx="795318" cy="799524"/>
            </a:xfrm>
            <a:prstGeom prst="ellipse">
              <a:avLst/>
            </a:prstGeom>
            <a:solidFill>
              <a:srgbClr val="62A39F">
                <a:alpha val="29804"/>
              </a:srgb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5" name="Straight Connector 98">
              <a:extLst>
                <a:ext uri="{FF2B5EF4-FFF2-40B4-BE49-F238E27FC236}">
                  <a16:creationId xmlns:a16="http://schemas.microsoft.com/office/drawing/2014/main" id="{0E56D7CC-C1FB-B94A-A279-A9F6183AC9CC}"/>
                </a:ext>
              </a:extLst>
            </p:cNvPr>
            <p:cNvCxnSpPr>
              <a:cxnSpLocks/>
              <a:stCxn id="44" idx="4"/>
            </p:cNvCxnSpPr>
            <p:nvPr/>
          </p:nvCxnSpPr>
          <p:spPr>
            <a:xfrm>
              <a:off x="1378918" y="6401696"/>
              <a:ext cx="0" cy="556308"/>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6" name="Groep 45">
              <a:extLst>
                <a:ext uri="{FF2B5EF4-FFF2-40B4-BE49-F238E27FC236}">
                  <a16:creationId xmlns:a16="http://schemas.microsoft.com/office/drawing/2014/main" id="{AEFE4481-4409-D349-8AE8-969E7CD28EDF}"/>
                </a:ext>
              </a:extLst>
            </p:cNvPr>
            <p:cNvGrpSpPr/>
            <p:nvPr/>
          </p:nvGrpSpPr>
          <p:grpSpPr>
            <a:xfrm>
              <a:off x="979155" y="4377436"/>
              <a:ext cx="797422" cy="1224736"/>
              <a:chOff x="267395" y="3958672"/>
              <a:chExt cx="797422" cy="1224736"/>
            </a:xfrm>
          </p:grpSpPr>
          <p:sp>
            <p:nvSpPr>
              <p:cNvPr id="47" name="Oval 16">
                <a:extLst>
                  <a:ext uri="{FF2B5EF4-FFF2-40B4-BE49-F238E27FC236}">
                    <a16:creationId xmlns:a16="http://schemas.microsoft.com/office/drawing/2014/main" id="{D462B43E-CF8E-E04C-A605-855DA8CE59FD}"/>
                  </a:ext>
                </a:extLst>
              </p:cNvPr>
              <p:cNvSpPr>
                <a:spLocks noChangeArrowheads="1"/>
              </p:cNvSpPr>
              <p:nvPr/>
            </p:nvSpPr>
            <p:spPr bwMode="auto">
              <a:xfrm>
                <a:off x="267395" y="3958672"/>
                <a:ext cx="797422" cy="797422"/>
              </a:xfrm>
              <a:prstGeom prst="ellipse">
                <a:avLst/>
              </a:prstGeom>
              <a:solidFill>
                <a:srgbClr val="42BA97">
                  <a:alpha val="29804"/>
                </a:srgb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8" name="Straight Connector 95">
                <a:extLst>
                  <a:ext uri="{FF2B5EF4-FFF2-40B4-BE49-F238E27FC236}">
                    <a16:creationId xmlns:a16="http://schemas.microsoft.com/office/drawing/2014/main" id="{0D8334FA-C557-7745-A927-3169AEC1EA6E}"/>
                  </a:ext>
                </a:extLst>
              </p:cNvPr>
              <p:cNvCxnSpPr>
                <a:cxnSpLocks/>
                <a:stCxn id="47" idx="4"/>
                <a:endCxn id="44" idx="0"/>
              </p:cNvCxnSpPr>
              <p:nvPr/>
            </p:nvCxnSpPr>
            <p:spPr>
              <a:xfrm>
                <a:off x="666106" y="4756094"/>
                <a:ext cx="1052" cy="42731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7" name="Groep 56">
            <a:extLst>
              <a:ext uri="{FF2B5EF4-FFF2-40B4-BE49-F238E27FC236}">
                <a16:creationId xmlns:a16="http://schemas.microsoft.com/office/drawing/2014/main" id="{D4DC4112-5656-7F47-B8C2-210CEBE1B1E8}"/>
              </a:ext>
            </a:extLst>
          </p:cNvPr>
          <p:cNvGrpSpPr/>
          <p:nvPr/>
        </p:nvGrpSpPr>
        <p:grpSpPr>
          <a:xfrm>
            <a:off x="280602" y="754354"/>
            <a:ext cx="687770" cy="5547526"/>
            <a:chOff x="280602" y="754354"/>
            <a:chExt cx="687770" cy="5547526"/>
          </a:xfrm>
        </p:grpSpPr>
        <p:pic>
          <p:nvPicPr>
            <p:cNvPr id="58" name="Afbeelding 57">
              <a:extLst>
                <a:ext uri="{FF2B5EF4-FFF2-40B4-BE49-F238E27FC236}">
                  <a16:creationId xmlns:a16="http://schemas.microsoft.com/office/drawing/2014/main" id="{9F0E09BC-6DCB-EF4E-A9C2-D0AADB446A38}"/>
                </a:ext>
              </a:extLst>
            </p:cNvPr>
            <p:cNvPicPr>
              <a:picLocks noChangeAspect="1"/>
            </p:cNvPicPr>
            <p:nvPr/>
          </p:nvPicPr>
          <p:blipFill>
            <a:blip r:embed="rId4"/>
            <a:stretch>
              <a:fillRect/>
            </a:stretch>
          </p:blipFill>
          <p:spPr>
            <a:xfrm>
              <a:off x="308158" y="754354"/>
              <a:ext cx="642960" cy="642960"/>
            </a:xfrm>
            <a:prstGeom prst="rect">
              <a:avLst/>
            </a:prstGeom>
          </p:spPr>
        </p:pic>
        <p:pic>
          <p:nvPicPr>
            <p:cNvPr id="59" name="Afbeelding 58">
              <a:extLst>
                <a:ext uri="{FF2B5EF4-FFF2-40B4-BE49-F238E27FC236}">
                  <a16:creationId xmlns:a16="http://schemas.microsoft.com/office/drawing/2014/main" id="{4C7C08E8-209D-1043-96EF-859CA9AD6BE8}"/>
                </a:ext>
              </a:extLst>
            </p:cNvPr>
            <p:cNvPicPr>
              <a:picLocks noChangeAspect="1"/>
            </p:cNvPicPr>
            <p:nvPr/>
          </p:nvPicPr>
          <p:blipFill>
            <a:blip r:embed="rId5"/>
            <a:stretch>
              <a:fillRect/>
            </a:stretch>
          </p:blipFill>
          <p:spPr>
            <a:xfrm>
              <a:off x="373200" y="3280176"/>
              <a:ext cx="536291" cy="536291"/>
            </a:xfrm>
            <a:prstGeom prst="rect">
              <a:avLst/>
            </a:prstGeom>
          </p:spPr>
        </p:pic>
        <p:pic>
          <p:nvPicPr>
            <p:cNvPr id="61" name="Afbeelding 60">
              <a:extLst>
                <a:ext uri="{FF2B5EF4-FFF2-40B4-BE49-F238E27FC236}">
                  <a16:creationId xmlns:a16="http://schemas.microsoft.com/office/drawing/2014/main" id="{BC35F51E-7CEC-9742-8252-D1A3771365D5}"/>
                </a:ext>
              </a:extLst>
            </p:cNvPr>
            <p:cNvPicPr>
              <a:picLocks noChangeAspect="1"/>
            </p:cNvPicPr>
            <p:nvPr/>
          </p:nvPicPr>
          <p:blipFill>
            <a:blip r:embed="rId6"/>
            <a:stretch>
              <a:fillRect/>
            </a:stretch>
          </p:blipFill>
          <p:spPr>
            <a:xfrm>
              <a:off x="345734" y="1935155"/>
              <a:ext cx="622638" cy="622638"/>
            </a:xfrm>
            <a:prstGeom prst="rect">
              <a:avLst/>
            </a:prstGeom>
          </p:spPr>
        </p:pic>
        <p:pic>
          <p:nvPicPr>
            <p:cNvPr id="69" name="Afbeelding 68">
              <a:extLst>
                <a:ext uri="{FF2B5EF4-FFF2-40B4-BE49-F238E27FC236}">
                  <a16:creationId xmlns:a16="http://schemas.microsoft.com/office/drawing/2014/main" id="{14EFDDAC-03C5-1B41-8D4B-50C5AB56F264}"/>
                </a:ext>
              </a:extLst>
            </p:cNvPr>
            <p:cNvPicPr>
              <a:picLocks noChangeAspect="1"/>
            </p:cNvPicPr>
            <p:nvPr/>
          </p:nvPicPr>
          <p:blipFill>
            <a:blip r:embed="rId7"/>
            <a:stretch>
              <a:fillRect/>
            </a:stretch>
          </p:blipFill>
          <p:spPr>
            <a:xfrm>
              <a:off x="280602" y="5672991"/>
              <a:ext cx="628889" cy="628889"/>
            </a:xfrm>
            <a:prstGeom prst="rect">
              <a:avLst/>
            </a:prstGeom>
          </p:spPr>
        </p:pic>
      </p:grpSp>
      <p:pic>
        <p:nvPicPr>
          <p:cNvPr id="70" name="Tijdelijke aanduiding voor inhoud 52">
            <a:extLst>
              <a:ext uri="{FF2B5EF4-FFF2-40B4-BE49-F238E27FC236}">
                <a16:creationId xmlns:a16="http://schemas.microsoft.com/office/drawing/2014/main" id="{089EA087-19E2-E645-8BF3-461807B1755C}"/>
              </a:ext>
            </a:extLst>
          </p:cNvPr>
          <p:cNvPicPr>
            <a:picLocks noChangeAspect="1"/>
          </p:cNvPicPr>
          <p:nvPr/>
        </p:nvPicPr>
        <p:blipFill>
          <a:blip r:embed="rId8"/>
          <a:stretch>
            <a:fillRect/>
          </a:stretch>
        </p:blipFill>
        <p:spPr>
          <a:xfrm>
            <a:off x="313797" y="4452939"/>
            <a:ext cx="631682" cy="631682"/>
          </a:xfrm>
          <a:prstGeom prst="rect">
            <a:avLst/>
          </a:prstGeom>
        </p:spPr>
      </p:pic>
      <mc:AlternateContent xmlns:mc="http://schemas.openxmlformats.org/markup-compatibility/2006">
        <mc:Choice xmlns:a14="http://schemas.microsoft.com/office/drawing/2010/main" Requires="a14">
          <p:sp>
            <p:nvSpPr>
              <p:cNvPr id="12" name="Tekstvak 11">
                <a:extLst>
                  <a:ext uri="{FF2B5EF4-FFF2-40B4-BE49-F238E27FC236}">
                    <a16:creationId xmlns:a16="http://schemas.microsoft.com/office/drawing/2014/main" id="{71A9E268-B6C8-BC48-A9F1-044D75E15D7E}"/>
                  </a:ext>
                </a:extLst>
              </p:cNvPr>
              <p:cNvSpPr txBox="1"/>
              <p:nvPr/>
            </p:nvSpPr>
            <p:spPr>
              <a:xfrm>
                <a:off x="3615637" y="4768780"/>
                <a:ext cx="3396789" cy="9653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forget</m:t>
                      </m:r>
                      <m:r>
                        <a:rPr lang="en-US" b="0" i="0" smtClean="0">
                          <a:latin typeface="Cambria Math" panose="02040503050406030204" pitchFamily="18" charset="0"/>
                        </a:rPr>
                        <m:t> </m:t>
                      </m:r>
                      <m:r>
                        <m:rPr>
                          <m:sty m:val="p"/>
                        </m:rPr>
                        <a:rPr lang="en-US" b="0" i="0" smtClean="0">
                          <a:latin typeface="Cambria Math" panose="02040503050406030204" pitchFamily="18" charset="0"/>
                        </a:rPr>
                        <m:t>gate</m:t>
                      </m:r>
                      <m:r>
                        <a:rPr lang="en-US" b="0" i="0"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d>
                        <m:dPr>
                          <m:ctrlPr>
                            <a:rPr lang="en-US" b="0" i="0"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𝑥</m:t>
                          </m:r>
                          <m: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𝑓</m:t>
                              </m:r>
                            </m:sub>
                          </m:sSub>
                        </m:e>
                      </m:d>
                    </m:oMath>
                  </m:oMathPara>
                </a14:m>
                <a:endParaRPr lang="en-US"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update</m:t>
                      </m:r>
                      <m:r>
                        <a:rPr lang="en-US">
                          <a:latin typeface="Cambria Math" panose="02040503050406030204" pitchFamily="18" charset="0"/>
                        </a:rPr>
                        <m:t> </m:t>
                      </m:r>
                      <m:r>
                        <m:rPr>
                          <m:sty m:val="p"/>
                        </m:rPr>
                        <a:rPr lang="en-US">
                          <a:latin typeface="Cambria Math" panose="02040503050406030204" pitchFamily="18" charset="0"/>
                        </a:rPr>
                        <m:t>gate</m:t>
                      </m:r>
                      <m:r>
                        <a:rPr lang="en-US">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𝑢</m:t>
                          </m:r>
                        </m:sub>
                      </m:sSub>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𝑢</m:t>
                          </m:r>
                        </m:sub>
                      </m:sSub>
                      <m:r>
                        <a:rPr lang="en-US" i="1">
                          <a:latin typeface="Cambria Math" panose="02040503050406030204" pitchFamily="18" charset="0"/>
                          <a:ea typeface="Cambria Math" panose="02040503050406030204" pitchFamily="18" charset="0"/>
                        </a:rPr>
                        <m:t>)</m:t>
                      </m:r>
                    </m:oMath>
                  </m:oMathPara>
                </a14:m>
                <a:endParaRPr lang="en-GB" dirty="0"/>
              </a:p>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a:latin typeface="Cambria Math" panose="02040503050406030204" pitchFamily="18" charset="0"/>
                        </a:rPr>
                        <m:t> </m:t>
                      </m:r>
                      <m:r>
                        <m:rPr>
                          <m:sty m:val="p"/>
                        </m:rPr>
                        <a:rPr lang="en-US">
                          <a:latin typeface="Cambria Math" panose="02040503050406030204" pitchFamily="18" charset="0"/>
                        </a:rPr>
                        <m:t>gate</m:t>
                      </m:r>
                      <m:r>
                        <a:rPr lang="en-US">
                          <a:latin typeface="Cambria Math" panose="02040503050406030204" pitchFamily="18" charset="0"/>
                        </a:rPr>
                        <m:t>:</m:t>
                      </m:r>
                      <m:r>
                        <a:rPr lang="en-US" b="0" i="1" smtClean="0">
                          <a:latin typeface="Cambria Math" panose="02040503050406030204" pitchFamily="18" charset="0"/>
                        </a:rPr>
                        <m:t>𝑜</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𝜎</m:t>
                      </m:r>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m:t>
                      </m:r>
                    </m:oMath>
                  </m:oMathPara>
                </a14:m>
                <a:endParaRPr lang="en-GB" dirty="0"/>
              </a:p>
            </p:txBody>
          </p:sp>
        </mc:Choice>
        <mc:Fallback>
          <p:sp>
            <p:nvSpPr>
              <p:cNvPr id="12" name="Tekstvak 11">
                <a:extLst>
                  <a:ext uri="{FF2B5EF4-FFF2-40B4-BE49-F238E27FC236}">
                    <a16:creationId xmlns:a16="http://schemas.microsoft.com/office/drawing/2014/main" id="{71A9E268-B6C8-BC48-A9F1-044D75E15D7E}"/>
                  </a:ext>
                </a:extLst>
              </p:cNvPr>
              <p:cNvSpPr txBox="1">
                <a:spLocks noRot="1" noChangeAspect="1" noMove="1" noResize="1" noEditPoints="1" noAdjustHandles="1" noChangeArrowheads="1" noChangeShapeType="1" noTextEdit="1"/>
              </p:cNvSpPr>
              <p:nvPr/>
            </p:nvSpPr>
            <p:spPr>
              <a:xfrm>
                <a:off x="3615637" y="4768780"/>
                <a:ext cx="3396789" cy="965329"/>
              </a:xfrm>
              <a:prstGeom prst="rect">
                <a:avLst/>
              </a:prstGeom>
              <a:blipFill>
                <a:blip r:embed="rId9"/>
                <a:stretch>
                  <a:fillRect b="-3846"/>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 name="Tekstvak 12">
                <a:extLst>
                  <a:ext uri="{FF2B5EF4-FFF2-40B4-BE49-F238E27FC236}">
                    <a16:creationId xmlns:a16="http://schemas.microsoft.com/office/drawing/2014/main" id="{CD9A29DD-E06A-D845-9592-1BD7A692E920}"/>
                  </a:ext>
                </a:extLst>
              </p:cNvPr>
              <p:cNvSpPr txBox="1"/>
              <p:nvPr/>
            </p:nvSpPr>
            <p:spPr>
              <a:xfrm>
                <a:off x="1166066" y="4831445"/>
                <a:ext cx="231871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I</m:t>
                      </m:r>
                      <m:r>
                        <m:rPr>
                          <m:sty m:val="p"/>
                        </m:rPr>
                        <a:rPr lang="en-US">
                          <a:latin typeface="Cambria Math" panose="02040503050406030204" pitchFamily="18" charset="0"/>
                        </a:rPr>
                        <m:t>nput</m:t>
                      </m:r>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e>
                      </m:d>
                    </m:oMath>
                  </m:oMathPara>
                </a14:m>
                <a:endParaRPr lang="en-GB" dirty="0"/>
              </a:p>
            </p:txBody>
          </p:sp>
        </mc:Choice>
        <mc:Fallback>
          <p:sp>
            <p:nvSpPr>
              <p:cNvPr id="13" name="Tekstvak 12">
                <a:extLst>
                  <a:ext uri="{FF2B5EF4-FFF2-40B4-BE49-F238E27FC236}">
                    <a16:creationId xmlns:a16="http://schemas.microsoft.com/office/drawing/2014/main" id="{CD9A29DD-E06A-D845-9592-1BD7A692E920}"/>
                  </a:ext>
                </a:extLst>
              </p:cNvPr>
              <p:cNvSpPr txBox="1">
                <a:spLocks noRot="1" noChangeAspect="1" noMove="1" noResize="1" noEditPoints="1" noAdjustHandles="1" noChangeArrowheads="1" noChangeShapeType="1" noTextEdit="1"/>
              </p:cNvSpPr>
              <p:nvPr/>
            </p:nvSpPr>
            <p:spPr>
              <a:xfrm>
                <a:off x="1166066" y="4831445"/>
                <a:ext cx="2318712" cy="369332"/>
              </a:xfrm>
              <a:prstGeom prst="rect">
                <a:avLst/>
              </a:prstGeom>
              <a:blipFill>
                <a:blip r:embed="rId10"/>
                <a:stretch>
                  <a:fillRect b="-12903"/>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 name="Tekstvak 13">
                <a:extLst>
                  <a:ext uri="{FF2B5EF4-FFF2-40B4-BE49-F238E27FC236}">
                    <a16:creationId xmlns:a16="http://schemas.microsoft.com/office/drawing/2014/main" id="{5E39695A-8845-5C44-AF12-8F504DBC17AE}"/>
                  </a:ext>
                </a:extLst>
              </p:cNvPr>
              <p:cNvSpPr txBox="1"/>
              <p:nvPr/>
            </p:nvSpPr>
            <p:spPr>
              <a:xfrm>
                <a:off x="7012426" y="4834228"/>
                <a:ext cx="5047151"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Cell</m:t>
                      </m:r>
                      <m:r>
                        <a:rPr lang="en-US" smtClean="0">
                          <a:latin typeface="Cambria Math" panose="02040503050406030204" pitchFamily="18" charset="0"/>
                        </a:rPr>
                        <m:t> </m:t>
                      </m:r>
                      <m:r>
                        <m:rPr>
                          <m:sty m:val="p"/>
                        </m:rPr>
                        <a:rPr lang="en-US" smtClean="0">
                          <a:latin typeface="Cambria Math" panose="02040503050406030204" pitchFamily="18" charset="0"/>
                        </a:rPr>
                        <m:t>state</m:t>
                      </m:r>
                      <m:r>
                        <a:rPr lang="en-US">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𝑐</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tanh</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oMath>
                  </m:oMathPara>
                </a14:m>
                <a:endParaRPr lang="en-GB" dirty="0"/>
              </a:p>
              <a:p>
                <a:pPr/>
                <a:r>
                  <a:rPr lang="en-US" dirty="0"/>
                  <a:t> </a:t>
                </a:r>
                <a14:m>
                  <m:oMath xmlns:m="http://schemas.openxmlformats.org/officeDocument/2006/math">
                    <m:r>
                      <m:rPr>
                        <m:sty m:val="p"/>
                      </m:rPr>
                      <a:rPr lang="en-US">
                        <a:latin typeface="Cambria Math" panose="02040503050406030204" pitchFamily="18" charset="0"/>
                      </a:rPr>
                      <m:t>Hidden</m:t>
                    </m:r>
                    <m:r>
                      <a:rPr lang="en-US">
                        <a:latin typeface="Cambria Math" panose="02040503050406030204" pitchFamily="18" charset="0"/>
                      </a:rPr>
                      <m:t> </m:t>
                    </m:r>
                    <m:r>
                      <m:rPr>
                        <m:sty m:val="p"/>
                      </m:rPr>
                      <a:rPr lang="en-US">
                        <a:latin typeface="Cambria Math" panose="02040503050406030204" pitchFamily="18" charset="0"/>
                      </a:rPr>
                      <m:t>state</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𝑜</m:t>
                    </m:r>
                    <m:r>
                      <a:rPr lang="en-US" i="1">
                        <a:latin typeface="Cambria Math" panose="02040503050406030204" pitchFamily="18" charset="0"/>
                      </a:rPr>
                      <m:t>∗</m:t>
                    </m:r>
                    <m:r>
                      <m:rPr>
                        <m:sty m:val="p"/>
                      </m:rPr>
                      <a:rPr lang="en-US">
                        <a:latin typeface="Cambria Math" panose="02040503050406030204" pitchFamily="18" charset="0"/>
                      </a:rPr>
                      <m:t>tanh</m:t>
                    </m:r>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endParaRPr lang="en-GB" dirty="0"/>
              </a:p>
              <a:p>
                <a:endParaRPr lang="en-GB" dirty="0"/>
              </a:p>
            </p:txBody>
          </p:sp>
        </mc:Choice>
        <mc:Fallback>
          <p:sp>
            <p:nvSpPr>
              <p:cNvPr id="14" name="Tekstvak 13">
                <a:extLst>
                  <a:ext uri="{FF2B5EF4-FFF2-40B4-BE49-F238E27FC236}">
                    <a16:creationId xmlns:a16="http://schemas.microsoft.com/office/drawing/2014/main" id="{5E39695A-8845-5C44-AF12-8F504DBC17AE}"/>
                  </a:ext>
                </a:extLst>
              </p:cNvPr>
              <p:cNvSpPr txBox="1">
                <a:spLocks noRot="1" noChangeAspect="1" noMove="1" noResize="1" noEditPoints="1" noAdjustHandles="1" noChangeArrowheads="1" noChangeShapeType="1" noTextEdit="1"/>
              </p:cNvSpPr>
              <p:nvPr/>
            </p:nvSpPr>
            <p:spPr>
              <a:xfrm>
                <a:off x="7012426" y="4834228"/>
                <a:ext cx="5047151" cy="923330"/>
              </a:xfrm>
              <a:prstGeom prst="rect">
                <a:avLst/>
              </a:prstGeom>
              <a:blipFill>
                <a:blip r:embed="rId11"/>
                <a:stretch>
                  <a:fillRect/>
                </a:stretch>
              </a:blipFill>
            </p:spPr>
            <p:txBody>
              <a:bodyPr/>
              <a:lstStyle/>
              <a:p>
                <a:r>
                  <a:rPr lang="nl-NL">
                    <a:noFill/>
                  </a:rPr>
                  <a:t> </a:t>
                </a:r>
              </a:p>
            </p:txBody>
          </p:sp>
        </mc:Fallback>
      </mc:AlternateContent>
      <p:sp>
        <p:nvSpPr>
          <p:cNvPr id="71" name="Tekstvak 70">
            <a:extLst>
              <a:ext uri="{FF2B5EF4-FFF2-40B4-BE49-F238E27FC236}">
                <a16:creationId xmlns:a16="http://schemas.microsoft.com/office/drawing/2014/main" id="{219E1C5C-AF8A-E941-B929-506BB3DDED41}"/>
              </a:ext>
            </a:extLst>
          </p:cNvPr>
          <p:cNvSpPr txBox="1"/>
          <p:nvPr/>
        </p:nvSpPr>
        <p:spPr>
          <a:xfrm>
            <a:off x="923753" y="6343319"/>
            <a:ext cx="10472220" cy="307777"/>
          </a:xfrm>
          <a:prstGeom prst="rect">
            <a:avLst/>
          </a:prstGeom>
          <a:noFill/>
        </p:spPr>
        <p:txBody>
          <a:bodyPr wrap="square" rtlCol="0">
            <a:spAutoFit/>
          </a:bodyPr>
          <a:lstStyle/>
          <a:p>
            <a:r>
              <a:rPr lang="nl-NL" sz="1400" i="1" dirty="0">
                <a:solidFill>
                  <a:schemeClr val="bg2">
                    <a:lumMod val="50000"/>
                  </a:schemeClr>
                </a:solidFill>
              </a:rPr>
              <a:t>Simpson - </a:t>
            </a:r>
            <a:r>
              <a:rPr lang="nl-NL" sz="1400" i="1" dirty="0" err="1">
                <a:solidFill>
                  <a:schemeClr val="bg2">
                    <a:lumMod val="50000"/>
                  </a:schemeClr>
                </a:solidFill>
              </a:rPr>
              <a:t>Forcing</a:t>
            </a:r>
            <a:r>
              <a:rPr lang="nl-NL" sz="1400" i="1" dirty="0">
                <a:solidFill>
                  <a:schemeClr val="bg2">
                    <a:lumMod val="50000"/>
                  </a:schemeClr>
                </a:solidFill>
              </a:rPr>
              <a:t> [2], </a:t>
            </a:r>
            <a:r>
              <a:rPr lang="nl-NL" sz="1400" i="1" dirty="0" err="1">
                <a:solidFill>
                  <a:schemeClr val="bg2">
                    <a:lumMod val="50000"/>
                  </a:schemeClr>
                </a:solidFill>
              </a:rPr>
              <a:t>Pawar</a:t>
            </a:r>
            <a:r>
              <a:rPr lang="nl-NL" sz="1400" i="1" dirty="0">
                <a:solidFill>
                  <a:schemeClr val="bg2">
                    <a:lumMod val="50000"/>
                  </a:schemeClr>
                </a:solidFill>
              </a:rPr>
              <a:t> - Vortex [5], Hu - </a:t>
            </a:r>
            <a:r>
              <a:rPr lang="nl-NL" sz="1400" i="1" dirty="0" err="1">
                <a:solidFill>
                  <a:schemeClr val="bg2">
                    <a:lumMod val="50000"/>
                  </a:schemeClr>
                </a:solidFill>
              </a:rPr>
              <a:t>Floods</a:t>
            </a:r>
            <a:r>
              <a:rPr lang="nl-NL" sz="1400" i="1" dirty="0">
                <a:solidFill>
                  <a:schemeClr val="bg2">
                    <a:lumMod val="50000"/>
                  </a:schemeClr>
                </a:solidFill>
              </a:rPr>
              <a:t> [6] </a:t>
            </a:r>
          </a:p>
        </p:txBody>
      </p:sp>
    </p:spTree>
    <p:extLst>
      <p:ext uri="{BB962C8B-B14F-4D97-AF65-F5344CB8AC3E}">
        <p14:creationId xmlns:p14="http://schemas.microsoft.com/office/powerpoint/2010/main" val="1410335290"/>
      </p:ext>
    </p:extLst>
  </p:cSld>
  <p:clrMapOvr>
    <a:masterClrMapping/>
  </p:clrMapOvr>
</p:sld>
</file>

<file path=ppt/theme/theme1.xml><?xml version="1.0" encoding="utf-8"?>
<a:theme xmlns:a="http://schemas.openxmlformats.org/drawingml/2006/main" name="Kantoorthema">
  <a:themeElements>
    <a:clrScheme name="Blauw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7606</TotalTime>
  <Words>2199</Words>
  <Application>Microsoft Macintosh PowerPoint</Application>
  <PresentationFormat>Breedbeeld</PresentationFormat>
  <Paragraphs>194</Paragraphs>
  <Slides>16</Slides>
  <Notes>14</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16</vt:i4>
      </vt:variant>
    </vt:vector>
  </HeadingPairs>
  <TitlesOfParts>
    <vt:vector size="24" baseType="lpstr">
      <vt:lpstr>Arial</vt:lpstr>
      <vt:lpstr>Calibri</vt:lpstr>
      <vt:lpstr>Calibri Light</vt:lpstr>
      <vt:lpstr>Cambria Math</vt:lpstr>
      <vt:lpstr>Century Gothic</vt:lpstr>
      <vt:lpstr>Gotham Light</vt:lpstr>
      <vt:lpstr>Helvetica Light</vt:lpstr>
      <vt:lpstr>Kantoorthema</vt:lpstr>
      <vt:lpstr>Convolutional Neural Network for Fluid Dynamics</vt:lpstr>
      <vt:lpstr>Outline</vt:lpstr>
      <vt:lpstr>Motivation</vt:lpstr>
      <vt:lpstr>Use case: aortic blood flow </vt:lpstr>
      <vt:lpstr>Machine Learning Framework</vt:lpstr>
      <vt:lpstr>Machine Learning Framework</vt:lpstr>
      <vt:lpstr>Machine Learning Framework</vt:lpstr>
      <vt:lpstr>Machine Learning Framework</vt:lpstr>
      <vt:lpstr>Machine Learning Framework</vt:lpstr>
      <vt:lpstr>Machine Learning Framework</vt:lpstr>
      <vt:lpstr>Machine Learning Framework</vt:lpstr>
      <vt:lpstr>Summary</vt:lpstr>
      <vt:lpstr>“What is possible in terms of generalizability, whilst retaining accuracy, for time-dependent cardiovascular simulations with use of the state-of-the-art machine learning techniques?”</vt:lpstr>
      <vt:lpstr>Methodology</vt:lpstr>
      <vt:lpstr>PowerPoint-presentatie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 for Fluid Dynamics</dc:title>
  <dc:creator>Sylle Hoogeveen</dc:creator>
  <cp:lastModifiedBy>Sylle Hoogeveen</cp:lastModifiedBy>
  <cp:revision>119</cp:revision>
  <dcterms:created xsi:type="dcterms:W3CDTF">2022-04-21T07:10:30Z</dcterms:created>
  <dcterms:modified xsi:type="dcterms:W3CDTF">2022-04-26T13:56:59Z</dcterms:modified>
</cp:coreProperties>
</file>